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7" r:id="rId3"/>
    <p:sldId id="300" r:id="rId4"/>
    <p:sldId id="259" r:id="rId5"/>
    <p:sldId id="260" r:id="rId6"/>
    <p:sldId id="262" r:id="rId7"/>
    <p:sldId id="263" r:id="rId8"/>
    <p:sldId id="265" r:id="rId9"/>
    <p:sldId id="266" r:id="rId10"/>
    <p:sldId id="267" r:id="rId11"/>
    <p:sldId id="292" r:id="rId12"/>
    <p:sldId id="301" r:id="rId13"/>
    <p:sldId id="268" r:id="rId14"/>
    <p:sldId id="308" r:id="rId15"/>
    <p:sldId id="269" r:id="rId16"/>
    <p:sldId id="270" r:id="rId17"/>
    <p:sldId id="271" r:id="rId18"/>
    <p:sldId id="303" r:id="rId19"/>
    <p:sldId id="272" r:id="rId20"/>
    <p:sldId id="273" r:id="rId21"/>
    <p:sldId id="307" r:id="rId22"/>
    <p:sldId id="274" r:id="rId23"/>
    <p:sldId id="276" r:id="rId24"/>
    <p:sldId id="277" r:id="rId25"/>
    <p:sldId id="278" r:id="rId26"/>
    <p:sldId id="305" r:id="rId27"/>
    <p:sldId id="279" r:id="rId28"/>
    <p:sldId id="281" r:id="rId29"/>
    <p:sldId id="282" r:id="rId30"/>
    <p:sldId id="283" r:id="rId31"/>
    <p:sldId id="284" r:id="rId32"/>
    <p:sldId id="285" r:id="rId33"/>
    <p:sldId id="304" r:id="rId34"/>
    <p:sldId id="298" r:id="rId35"/>
    <p:sldId id="306" r:id="rId36"/>
  </p:sldIdLst>
  <p:sldSz cx="12192000" cy="6858000"/>
  <p:notesSz cx="7559675" cy="106918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39DA1"/>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5" autoAdjust="0"/>
    <p:restoredTop sz="95086" autoAdjust="0"/>
  </p:normalViewPr>
  <p:slideViewPr>
    <p:cSldViewPr snapToGrid="0">
      <p:cViewPr varScale="1">
        <p:scale>
          <a:sx n="58" d="100"/>
          <a:sy n="58" d="100"/>
        </p:scale>
        <p:origin x="108" y="324"/>
      </p:cViewPr>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4104"/>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276600" cy="53657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4281488" y="0"/>
            <a:ext cx="3276600" cy="536575"/>
          </a:xfrm>
          <a:prstGeom prst="rect">
            <a:avLst/>
          </a:prstGeom>
        </p:spPr>
        <p:txBody>
          <a:bodyPr vert="horz" lIns="91440" tIns="45720" rIns="91440" bIns="45720" rtlCol="0"/>
          <a:lstStyle>
            <a:lvl1pPr algn="r">
              <a:defRPr sz="1200"/>
            </a:lvl1pPr>
          </a:lstStyle>
          <a:p>
            <a:fld id="{F966F0B4-DB4A-4307-B8F6-AA3EA4E14BB7}" type="datetimeFigureOut">
              <a:rPr lang="de-DE" smtClean="0"/>
              <a:t>24.09.2026</a:t>
            </a:fld>
            <a:endParaRPr lang="de-DE"/>
          </a:p>
        </p:txBody>
      </p:sp>
      <p:sp>
        <p:nvSpPr>
          <p:cNvPr id="4" name="Folienbildplatzhalter 3"/>
          <p:cNvSpPr>
            <a:spLocks noGrp="1" noRot="1" noChangeAspect="1"/>
          </p:cNvSpPr>
          <p:nvPr>
            <p:ph type="sldImg" idx="2"/>
          </p:nvPr>
        </p:nvSpPr>
        <p:spPr>
          <a:xfrm>
            <a:off x="573088" y="1336675"/>
            <a:ext cx="6413500" cy="3608388"/>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755650" y="5145088"/>
            <a:ext cx="6048375" cy="4210050"/>
          </a:xfrm>
          <a:prstGeom prst="rect">
            <a:avLst/>
          </a:prstGeom>
        </p:spPr>
        <p:txBody>
          <a:bodyPr vert="horz" lIns="91440" tIns="45720" rIns="91440" bIns="45720" rtlCol="0"/>
          <a:lstStyle/>
          <a:p>
            <a:pPr lvl="0"/>
            <a:r>
              <a:rPr lang="de-DE" smtClean="0"/>
              <a:t>Formatvorlagen des Textmasters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a:p>
        </p:txBody>
      </p:sp>
      <p:sp>
        <p:nvSpPr>
          <p:cNvPr id="6" name="Fußzeilenplatzhalter 5"/>
          <p:cNvSpPr>
            <a:spLocks noGrp="1"/>
          </p:cNvSpPr>
          <p:nvPr>
            <p:ph type="ftr" sz="quarter" idx="4"/>
          </p:nvPr>
        </p:nvSpPr>
        <p:spPr>
          <a:xfrm>
            <a:off x="0" y="10155238"/>
            <a:ext cx="3276600" cy="536575"/>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4281488" y="10155238"/>
            <a:ext cx="3276600" cy="536575"/>
          </a:xfrm>
          <a:prstGeom prst="rect">
            <a:avLst/>
          </a:prstGeom>
        </p:spPr>
        <p:txBody>
          <a:bodyPr vert="horz" lIns="91440" tIns="45720" rIns="91440" bIns="45720" rtlCol="0" anchor="b"/>
          <a:lstStyle>
            <a:lvl1pPr algn="r">
              <a:defRPr sz="1200"/>
            </a:lvl1pPr>
          </a:lstStyle>
          <a:p>
            <a:fld id="{8CB7857B-EAC5-4731-808C-78671C958D8A}" type="slidenum">
              <a:rPr lang="de-DE" smtClean="0"/>
              <a:t>‹Nr.›</a:t>
            </a:fld>
            <a:endParaRPr lang="de-DE"/>
          </a:p>
        </p:txBody>
      </p:sp>
    </p:spTree>
    <p:extLst>
      <p:ext uri="{BB962C8B-B14F-4D97-AF65-F5344CB8AC3E}">
        <p14:creationId xmlns:p14="http://schemas.microsoft.com/office/powerpoint/2010/main" val="9354719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CB7857B-EAC5-4731-808C-78671C958D8A}" type="slidenum">
              <a:rPr lang="de-DE" smtClean="0"/>
              <a:t>11</a:t>
            </a:fld>
            <a:endParaRPr lang="de-DE"/>
          </a:p>
        </p:txBody>
      </p:sp>
    </p:spTree>
    <p:extLst>
      <p:ext uri="{BB962C8B-B14F-4D97-AF65-F5344CB8AC3E}">
        <p14:creationId xmlns:p14="http://schemas.microsoft.com/office/powerpoint/2010/main" val="33492411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CB7857B-EAC5-4731-808C-78671C958D8A}" type="slidenum">
              <a:rPr lang="de-DE" smtClean="0"/>
              <a:t>20</a:t>
            </a:fld>
            <a:endParaRPr lang="de-DE"/>
          </a:p>
        </p:txBody>
      </p:sp>
    </p:spTree>
    <p:extLst>
      <p:ext uri="{BB962C8B-B14F-4D97-AF65-F5344CB8AC3E}">
        <p14:creationId xmlns:p14="http://schemas.microsoft.com/office/powerpoint/2010/main" val="28129750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10"/>
          </p:nvPr>
        </p:nvSpPr>
        <p:spPr/>
        <p:txBody>
          <a:bodyPr/>
          <a:lstStyle/>
          <a:p>
            <a:fld id="{8CB7857B-EAC5-4731-808C-78671C958D8A}" type="slidenum">
              <a:rPr lang="de-DE" smtClean="0"/>
              <a:t>21</a:t>
            </a:fld>
            <a:endParaRPr lang="de-DE"/>
          </a:p>
        </p:txBody>
      </p:sp>
    </p:spTree>
    <p:extLst>
      <p:ext uri="{BB962C8B-B14F-4D97-AF65-F5344CB8AC3E}">
        <p14:creationId xmlns:p14="http://schemas.microsoft.com/office/powerpoint/2010/main" val="972812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1523880" y="1122480"/>
            <a:ext cx="9143280" cy="2386800"/>
          </a:xfrm>
          <a:prstGeom prst="rect">
            <a:avLst/>
          </a:prstGeom>
          <a:noFill/>
          <a:ln w="0">
            <a:noFill/>
          </a:ln>
        </p:spPr>
        <p:txBody>
          <a:bodyPr lIns="91440" tIns="45720" rIns="91440" bIns="45720" anchor="b">
            <a:noAutofit/>
          </a:bodyPr>
          <a:lstStyle/>
          <a:p>
            <a:pPr indent="0" algn="ctr" defTabSz="914400">
              <a:lnSpc>
                <a:spcPct val="90000"/>
              </a:lnSpc>
              <a:buNone/>
              <a:tabLst>
                <a:tab pos="0" algn="l"/>
              </a:tabLst>
            </a:pPr>
            <a:r>
              <a:rPr lang="de-DE" sz="6000" b="0" u="none" strike="noStrike">
                <a:solidFill>
                  <a:schemeClr val="dk1"/>
                </a:solidFill>
                <a:effectLst/>
                <a:uFillTx/>
                <a:latin typeface="Calibri Light"/>
              </a:rPr>
              <a:t>Titelmasterformat durch Klicken bearbeiten</a:t>
            </a:r>
            <a:endParaRPr lang="de-DE" sz="6000" b="0" u="none" strike="noStrike">
              <a:solidFill>
                <a:schemeClr val="dk1"/>
              </a:solidFill>
              <a:effectLst/>
              <a:uFillTx/>
              <a:latin typeface="Calibri"/>
            </a:endParaRPr>
          </a:p>
        </p:txBody>
      </p:sp>
      <p:sp>
        <p:nvSpPr>
          <p:cNvPr id="5" name="PlaceHolder 2"/>
          <p:cNvSpPr>
            <a:spLocks noGrp="1"/>
          </p:cNvSpPr>
          <p:nvPr>
            <p:ph type="dt" idx="1"/>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2" name="PlaceHolder 3"/>
          <p:cNvSpPr>
            <a:spLocks noGrp="1"/>
          </p:cNvSpPr>
          <p:nvPr>
            <p:ph type="ftr" idx="2"/>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3" name="PlaceHolder 4"/>
          <p:cNvSpPr>
            <a:spLocks noGrp="1"/>
          </p:cNvSpPr>
          <p:nvPr>
            <p:ph type="sldNum" idx="3"/>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68512C2B-F94A-40AE-9DEF-CA6364E09BF5}"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Inhalt mit Überschrift">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 name="PlaceHolder 1"/>
          <p:cNvSpPr>
            <a:spLocks noGrp="1"/>
          </p:cNvSpPr>
          <p:nvPr>
            <p:ph type="title"/>
          </p:nvPr>
        </p:nvSpPr>
        <p:spPr>
          <a:xfrm>
            <a:off x="839880" y="457200"/>
            <a:ext cx="3931560" cy="159948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de-DE" sz="3200" b="0" u="none" strike="noStrike">
                <a:solidFill>
                  <a:schemeClr val="dk1"/>
                </a:solidFill>
                <a:effectLst/>
                <a:uFillTx/>
                <a:latin typeface="Calibri Light"/>
              </a:rPr>
              <a:t>Titelmasterformat durch Klicken bearbeiten</a:t>
            </a:r>
            <a:endParaRPr lang="de-DE" sz="3200" b="0" u="none" strike="noStrike">
              <a:solidFill>
                <a:schemeClr val="dk1"/>
              </a:solidFill>
              <a:effectLst/>
              <a:uFillTx/>
              <a:latin typeface="Calibri"/>
            </a:endParaRPr>
          </a:p>
        </p:txBody>
      </p:sp>
      <p:sp>
        <p:nvSpPr>
          <p:cNvPr id="5" name="PlaceHolder 2"/>
          <p:cNvSpPr>
            <a:spLocks noGrp="1"/>
          </p:cNvSpPr>
          <p:nvPr>
            <p:ph type="body"/>
          </p:nvPr>
        </p:nvSpPr>
        <p:spPr>
          <a:xfrm>
            <a:off x="5183280" y="987480"/>
            <a:ext cx="6171480" cy="487296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de-DE" sz="3200" b="0" u="none" strike="noStrike">
                <a:solidFill>
                  <a:schemeClr val="dk1"/>
                </a:solidFill>
                <a:effectLst/>
                <a:uFillTx/>
                <a:latin typeface="Calibri"/>
              </a:rPr>
              <a:t>Formatvorlagen des Textmasters bearbeiten</a:t>
            </a:r>
          </a:p>
          <a:p>
            <a:pPr marL="685800" lvl="1" indent="-228600" defTabSz="914400">
              <a:lnSpc>
                <a:spcPct val="90000"/>
              </a:lnSpc>
              <a:spcBef>
                <a:spcPts val="499"/>
              </a:spcBef>
              <a:buClr>
                <a:srgbClr val="000000"/>
              </a:buClr>
              <a:buFont typeface="Arial"/>
              <a:buChar char="•"/>
            </a:pPr>
            <a:r>
              <a:rPr lang="de-DE" sz="2800" b="0" u="none" strike="noStrike">
                <a:solidFill>
                  <a:schemeClr val="dk1"/>
                </a:solidFill>
                <a:effectLst/>
                <a:uFillTx/>
                <a:latin typeface="Calibri"/>
              </a:rPr>
              <a:t>Zweite Ebene</a:t>
            </a:r>
          </a:p>
          <a:p>
            <a:pPr marL="1143000" lvl="2"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Calibri"/>
              </a:rPr>
              <a:t>Dritte Ebene</a:t>
            </a:r>
          </a:p>
          <a:p>
            <a:pPr marL="1600200" lvl="3"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Vierte Ebene</a:t>
            </a:r>
          </a:p>
          <a:p>
            <a:pPr marL="2057400" lvl="4"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Fünfte Ebene</a:t>
            </a:r>
          </a:p>
        </p:txBody>
      </p:sp>
      <p:sp>
        <p:nvSpPr>
          <p:cNvPr id="6" name="PlaceHolder 3"/>
          <p:cNvSpPr>
            <a:spLocks noGrp="1"/>
          </p:cNvSpPr>
          <p:nvPr>
            <p:ph type="body"/>
          </p:nvPr>
        </p:nvSpPr>
        <p:spPr>
          <a:xfrm>
            <a:off x="839880" y="2057400"/>
            <a:ext cx="3931560" cy="3810960"/>
          </a:xfrm>
          <a:prstGeom prst="rect">
            <a:avLst/>
          </a:prstGeom>
          <a:noFill/>
          <a:ln w="0">
            <a:noFill/>
          </a:ln>
        </p:spPr>
        <p:txBody>
          <a:bodyPr lIns="91440" tIns="45720" rIns="91440" bIns="45720" anchor="t">
            <a:noAutofit/>
          </a:bodyPr>
          <a:lstStyle/>
          <a:p>
            <a:pPr marL="228600" indent="0" defTabSz="914400">
              <a:lnSpc>
                <a:spcPct val="90000"/>
              </a:lnSpc>
              <a:spcBef>
                <a:spcPts val="1001"/>
              </a:spcBef>
              <a:buNone/>
              <a:tabLst>
                <a:tab pos="0" algn="l"/>
              </a:tabLst>
            </a:pPr>
            <a:r>
              <a:rPr lang="de-DE" sz="1600" b="0" u="none" strike="noStrike">
                <a:solidFill>
                  <a:schemeClr val="dk1"/>
                </a:solidFill>
                <a:effectLst/>
                <a:uFillTx/>
                <a:latin typeface="Calibri"/>
              </a:rPr>
              <a:t>Formatvorlagen des Textmasters bearbeiten</a:t>
            </a:r>
          </a:p>
        </p:txBody>
      </p:sp>
      <p:sp>
        <p:nvSpPr>
          <p:cNvPr id="7" name="PlaceHolder 4"/>
          <p:cNvSpPr>
            <a:spLocks noGrp="1"/>
          </p:cNvSpPr>
          <p:nvPr>
            <p:ph type="dt" idx="4"/>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8" name="PlaceHolder 5"/>
          <p:cNvSpPr>
            <a:spLocks noGrp="1"/>
          </p:cNvSpPr>
          <p:nvPr>
            <p:ph type="ftr" idx="5"/>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9" name="PlaceHolder 6"/>
          <p:cNvSpPr>
            <a:spLocks noGrp="1"/>
          </p:cNvSpPr>
          <p:nvPr>
            <p:ph type="sldNum" idx="6"/>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4D6F91EA-2BBF-4623-9595-A2DD08C85186}"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Bild mit Überschrift">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10" name="PlaceHolder 1"/>
          <p:cNvSpPr>
            <a:spLocks noGrp="1"/>
          </p:cNvSpPr>
          <p:nvPr>
            <p:ph type="title"/>
          </p:nvPr>
        </p:nvSpPr>
        <p:spPr>
          <a:xfrm>
            <a:off x="839880" y="457200"/>
            <a:ext cx="3931560" cy="159948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de-DE" sz="3200" b="0" u="none" strike="noStrike">
                <a:solidFill>
                  <a:schemeClr val="dk1"/>
                </a:solidFill>
                <a:effectLst/>
                <a:uFillTx/>
                <a:latin typeface="Calibri Light"/>
              </a:rPr>
              <a:t>Titelmasterformat durch Klicken bearbeiten</a:t>
            </a:r>
            <a:endParaRPr lang="de-DE" sz="3200" b="0" u="none" strike="noStrike">
              <a:solidFill>
                <a:schemeClr val="dk1"/>
              </a:solidFill>
              <a:effectLst/>
              <a:uFillTx/>
              <a:latin typeface="Calibri"/>
            </a:endParaRPr>
          </a:p>
        </p:txBody>
      </p:sp>
      <p:sp>
        <p:nvSpPr>
          <p:cNvPr id="11" name="PlaceHolder 2"/>
          <p:cNvSpPr>
            <a:spLocks noGrp="1"/>
          </p:cNvSpPr>
          <p:nvPr>
            <p:ph type="body"/>
          </p:nvPr>
        </p:nvSpPr>
        <p:spPr>
          <a:xfrm>
            <a:off x="5183280" y="987480"/>
            <a:ext cx="6171480" cy="4872960"/>
          </a:xfrm>
          <a:prstGeom prst="rect">
            <a:avLst/>
          </a:prstGeom>
          <a:noFill/>
          <a:ln w="0">
            <a:noFill/>
          </a:ln>
        </p:spPr>
        <p:txBody>
          <a:bodyPr lIns="90000" tIns="45000" rIns="90000" bIns="45000" anchor="t">
            <a:noAutofit/>
          </a:bodyPr>
          <a:lstStyle/>
          <a:p>
            <a:pPr marL="432000" indent="-324000" defTabSz="914400">
              <a:lnSpc>
                <a:spcPct val="90000"/>
              </a:lnSpc>
              <a:spcBef>
                <a:spcPts val="1417"/>
              </a:spcBef>
              <a:buClr>
                <a:srgbClr val="000000"/>
              </a:buClr>
              <a:buSzPct val="45000"/>
              <a:buFont typeface="Wingdings" charset="2"/>
              <a:buChar char=""/>
            </a:pPr>
            <a:r>
              <a:rPr lang="de-DE" sz="3200" b="0" u="none" strike="noStrike">
                <a:solidFill>
                  <a:schemeClr val="dk1"/>
                </a:solidFill>
                <a:effectLst/>
                <a:uFillTx/>
                <a:latin typeface="Calibri"/>
              </a:rPr>
              <a:t>Format des Gliederungstextes durch Klicken bearbeiten</a:t>
            </a:r>
          </a:p>
          <a:p>
            <a:pPr marL="864000" lvl="1" indent="-324000" defTabSz="914400">
              <a:lnSpc>
                <a:spcPct val="90000"/>
              </a:lnSpc>
              <a:spcBef>
                <a:spcPts val="1134"/>
              </a:spcBef>
              <a:buClr>
                <a:srgbClr val="000000"/>
              </a:buClr>
              <a:buSzPct val="75000"/>
              <a:buFont typeface="Symbol" charset="2"/>
              <a:buChar char=""/>
            </a:pPr>
            <a:r>
              <a:rPr lang="de-DE" sz="3200" b="0" u="none" strike="noStrike">
                <a:solidFill>
                  <a:schemeClr val="dk1"/>
                </a:solidFill>
                <a:effectLst/>
                <a:uFillTx/>
                <a:latin typeface="Calibri"/>
              </a:rPr>
              <a:t>Zweite Gliederungsebene</a:t>
            </a:r>
          </a:p>
          <a:p>
            <a:pPr marL="1296000" lvl="2" indent="-288000" defTabSz="914400">
              <a:lnSpc>
                <a:spcPct val="90000"/>
              </a:lnSpc>
              <a:spcBef>
                <a:spcPts val="850"/>
              </a:spcBef>
              <a:buClr>
                <a:srgbClr val="000000"/>
              </a:buClr>
              <a:buSzPct val="45000"/>
              <a:buFont typeface="Wingdings" charset="2"/>
              <a:buChar char=""/>
            </a:pPr>
            <a:r>
              <a:rPr lang="de-DE" sz="3200" b="0" u="none" strike="noStrike">
                <a:solidFill>
                  <a:schemeClr val="dk1"/>
                </a:solidFill>
                <a:effectLst/>
                <a:uFillTx/>
                <a:latin typeface="Calibri"/>
              </a:rPr>
              <a:t>Dritte Gliederungsebene</a:t>
            </a:r>
          </a:p>
          <a:p>
            <a:pPr marL="1728000" lvl="3" indent="-216000" defTabSz="914400">
              <a:lnSpc>
                <a:spcPct val="90000"/>
              </a:lnSpc>
              <a:spcBef>
                <a:spcPts val="567"/>
              </a:spcBef>
              <a:buClr>
                <a:srgbClr val="000000"/>
              </a:buClr>
              <a:buSzPct val="75000"/>
              <a:buFont typeface="Symbol" charset="2"/>
              <a:buChar char=""/>
            </a:pPr>
            <a:r>
              <a:rPr lang="de-DE" sz="3200" b="0" u="none" strike="noStrike">
                <a:solidFill>
                  <a:schemeClr val="dk1"/>
                </a:solidFill>
                <a:effectLst/>
                <a:uFillTx/>
                <a:latin typeface="Calibri"/>
              </a:rPr>
              <a:t>Vierte Gliederungsebene</a:t>
            </a:r>
          </a:p>
          <a:p>
            <a:pPr marL="2160000" lvl="4" indent="-216000" defTabSz="914400">
              <a:lnSpc>
                <a:spcPct val="90000"/>
              </a:lnSpc>
              <a:spcBef>
                <a:spcPts val="283"/>
              </a:spcBef>
              <a:buClr>
                <a:srgbClr val="000000"/>
              </a:buClr>
              <a:buSzPct val="45000"/>
              <a:buFont typeface="Wingdings" charset="2"/>
              <a:buChar char=""/>
            </a:pPr>
            <a:r>
              <a:rPr lang="de-DE" sz="3200" b="0" u="none" strike="noStrike">
                <a:solidFill>
                  <a:schemeClr val="dk1"/>
                </a:solidFill>
                <a:effectLst/>
                <a:uFillTx/>
                <a:latin typeface="Calibri"/>
              </a:rPr>
              <a:t>Fünfte Gliederungsebene</a:t>
            </a:r>
          </a:p>
          <a:p>
            <a:pPr marL="2592000" lvl="5" indent="-216000" defTabSz="914400">
              <a:lnSpc>
                <a:spcPct val="90000"/>
              </a:lnSpc>
              <a:spcBef>
                <a:spcPts val="283"/>
              </a:spcBef>
              <a:buClr>
                <a:srgbClr val="000000"/>
              </a:buClr>
              <a:buSzPct val="45000"/>
              <a:buFont typeface="Wingdings" charset="2"/>
              <a:buChar char=""/>
            </a:pPr>
            <a:r>
              <a:rPr lang="de-DE" sz="3200" b="0" u="none" strike="noStrike">
                <a:solidFill>
                  <a:schemeClr val="dk1"/>
                </a:solidFill>
                <a:effectLst/>
                <a:uFillTx/>
                <a:latin typeface="Calibri"/>
              </a:rPr>
              <a:t>Sechste Gliederungsebene</a:t>
            </a:r>
          </a:p>
          <a:p>
            <a:pPr marL="3024000" lvl="6" indent="-216000" defTabSz="914400">
              <a:lnSpc>
                <a:spcPct val="90000"/>
              </a:lnSpc>
              <a:spcBef>
                <a:spcPts val="283"/>
              </a:spcBef>
              <a:buClr>
                <a:srgbClr val="000000"/>
              </a:buClr>
              <a:buSzPct val="45000"/>
              <a:buFont typeface="Wingdings" charset="2"/>
              <a:buChar char=""/>
            </a:pPr>
            <a:r>
              <a:rPr lang="de-DE" sz="3200" b="0" u="none" strike="noStrike">
                <a:solidFill>
                  <a:schemeClr val="dk1"/>
                </a:solidFill>
                <a:effectLst/>
                <a:uFillTx/>
                <a:latin typeface="Calibri"/>
              </a:rPr>
              <a:t>Siebte Gliederungsebene</a:t>
            </a:r>
          </a:p>
        </p:txBody>
      </p:sp>
      <p:sp>
        <p:nvSpPr>
          <p:cNvPr id="12" name="PlaceHolder 3"/>
          <p:cNvSpPr>
            <a:spLocks noGrp="1"/>
          </p:cNvSpPr>
          <p:nvPr>
            <p:ph type="body"/>
          </p:nvPr>
        </p:nvSpPr>
        <p:spPr>
          <a:xfrm>
            <a:off x="839880" y="2057400"/>
            <a:ext cx="3931560" cy="3810960"/>
          </a:xfrm>
          <a:prstGeom prst="rect">
            <a:avLst/>
          </a:prstGeom>
          <a:noFill/>
          <a:ln w="0">
            <a:noFill/>
          </a:ln>
        </p:spPr>
        <p:txBody>
          <a:bodyPr lIns="91440" tIns="45720" rIns="91440" bIns="45720" anchor="t">
            <a:noAutofit/>
          </a:bodyPr>
          <a:lstStyle/>
          <a:p>
            <a:pPr marL="228600" indent="0" defTabSz="914400">
              <a:lnSpc>
                <a:spcPct val="90000"/>
              </a:lnSpc>
              <a:spcBef>
                <a:spcPts val="1001"/>
              </a:spcBef>
              <a:buNone/>
              <a:tabLst>
                <a:tab pos="0" algn="l"/>
              </a:tabLst>
            </a:pPr>
            <a:r>
              <a:rPr lang="de-DE" sz="1600" b="0" u="none" strike="noStrike">
                <a:solidFill>
                  <a:schemeClr val="dk1"/>
                </a:solidFill>
                <a:effectLst/>
                <a:uFillTx/>
                <a:latin typeface="Calibri"/>
              </a:rPr>
              <a:t>Formatvorlagen des Textmasters bearbeiten</a:t>
            </a:r>
          </a:p>
        </p:txBody>
      </p:sp>
      <p:sp>
        <p:nvSpPr>
          <p:cNvPr id="13" name="PlaceHolder 4"/>
          <p:cNvSpPr>
            <a:spLocks noGrp="1"/>
          </p:cNvSpPr>
          <p:nvPr>
            <p:ph type="dt" idx="7"/>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14" name="PlaceHolder 5"/>
          <p:cNvSpPr>
            <a:spLocks noGrp="1"/>
          </p:cNvSpPr>
          <p:nvPr>
            <p:ph type="ftr" idx="8"/>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15" name="PlaceHolder 6"/>
          <p:cNvSpPr>
            <a:spLocks noGrp="1"/>
          </p:cNvSpPr>
          <p:nvPr>
            <p:ph type="sldNum" idx="9"/>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EFA3A3A0-0ADF-4AFE-82BA-638A0F8C107A}"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vertTx" preserve="1">
  <p:cSld name="Titel und vertikaler Text">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365040"/>
            <a:ext cx="10514880" cy="132480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de-DE" sz="4400" b="0" u="none" strike="noStrike">
                <a:solidFill>
                  <a:schemeClr val="dk1"/>
                </a:solidFill>
                <a:effectLst/>
                <a:uFillTx/>
                <a:latin typeface="Calibri Light"/>
              </a:rPr>
              <a:t>Titelmasterformat durch Klicken bearbeiten</a:t>
            </a:r>
            <a:endParaRPr lang="de-DE" sz="4400" b="0" u="none" strike="noStrike">
              <a:solidFill>
                <a:schemeClr val="dk1"/>
              </a:solidFill>
              <a:effectLst/>
              <a:uFillTx/>
              <a:latin typeface="Calibri"/>
            </a:endParaRPr>
          </a:p>
        </p:txBody>
      </p:sp>
      <p:sp>
        <p:nvSpPr>
          <p:cNvPr id="17" name="PlaceHolder 2"/>
          <p:cNvSpPr>
            <a:spLocks noGrp="1"/>
          </p:cNvSpPr>
          <p:nvPr>
            <p:ph type="body"/>
          </p:nvPr>
        </p:nvSpPr>
        <p:spPr>
          <a:xfrm>
            <a:off x="838080" y="1825560"/>
            <a:ext cx="10514880" cy="435060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Calibri"/>
              </a:rPr>
              <a:t>Formatvorlagen des Textmasters bearbeiten</a:t>
            </a: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Calibri"/>
              </a:rPr>
              <a:t>Zweite Ebene</a:t>
            </a: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Dritte Ebene</a:t>
            </a: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Vierte Ebene</a:t>
            </a: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Fünfte Ebene</a:t>
            </a:r>
          </a:p>
        </p:txBody>
      </p:sp>
      <p:sp>
        <p:nvSpPr>
          <p:cNvPr id="18" name="PlaceHolder 3"/>
          <p:cNvSpPr>
            <a:spLocks noGrp="1"/>
          </p:cNvSpPr>
          <p:nvPr>
            <p:ph type="dt" idx="10"/>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19" name="PlaceHolder 4"/>
          <p:cNvSpPr>
            <a:spLocks noGrp="1"/>
          </p:cNvSpPr>
          <p:nvPr>
            <p:ph type="ftr" idx="11"/>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20" name="PlaceHolder 5"/>
          <p:cNvSpPr>
            <a:spLocks noGrp="1"/>
          </p:cNvSpPr>
          <p:nvPr>
            <p:ph type="sldNum" idx="12"/>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74DA7471-EF72-4205-9E6F-BA9C8A03D4BC}"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1" name="PlaceHolder 1"/>
          <p:cNvSpPr>
            <a:spLocks noGrp="1"/>
          </p:cNvSpPr>
          <p:nvPr>
            <p:ph type="title"/>
          </p:nvPr>
        </p:nvSpPr>
        <p:spPr>
          <a:xfrm>
            <a:off x="8724960" y="365040"/>
            <a:ext cx="2628360" cy="5811120"/>
          </a:xfrm>
          <a:prstGeom prst="rect">
            <a:avLst/>
          </a:prstGeom>
          <a:noFill/>
          <a:ln w="0">
            <a:noFill/>
          </a:ln>
        </p:spPr>
        <p:txBody>
          <a:bodyPr vert="eaVert" lIns="91440" tIns="45720" rIns="91440" bIns="45720" anchor="ctr">
            <a:noAutofit/>
          </a:bodyPr>
          <a:lstStyle/>
          <a:p>
            <a:pPr indent="0" defTabSz="914400">
              <a:lnSpc>
                <a:spcPct val="90000"/>
              </a:lnSpc>
              <a:buNone/>
              <a:tabLst>
                <a:tab pos="0" algn="l"/>
              </a:tabLst>
            </a:pPr>
            <a:r>
              <a:rPr lang="de-DE" sz="4400" b="0" u="none" strike="noStrike">
                <a:solidFill>
                  <a:schemeClr val="dk1"/>
                </a:solidFill>
                <a:effectLst/>
                <a:uFillTx/>
                <a:latin typeface="Calibri Light"/>
              </a:rPr>
              <a:t>Titelmasterformat durch Klicken bearbeiten</a:t>
            </a:r>
            <a:endParaRPr lang="de-DE" sz="4400" b="0" u="none" strike="noStrike">
              <a:solidFill>
                <a:schemeClr val="dk1"/>
              </a:solidFill>
              <a:effectLst/>
              <a:uFillTx/>
              <a:latin typeface="Calibri"/>
            </a:endParaRPr>
          </a:p>
        </p:txBody>
      </p:sp>
      <p:sp>
        <p:nvSpPr>
          <p:cNvPr id="22" name="PlaceHolder 2"/>
          <p:cNvSpPr>
            <a:spLocks noGrp="1"/>
          </p:cNvSpPr>
          <p:nvPr>
            <p:ph type="body"/>
          </p:nvPr>
        </p:nvSpPr>
        <p:spPr>
          <a:xfrm>
            <a:off x="838080" y="365040"/>
            <a:ext cx="7733520" cy="5811120"/>
          </a:xfrm>
          <a:prstGeom prst="rect">
            <a:avLst/>
          </a:prstGeom>
          <a:noFill/>
          <a:ln w="0">
            <a:noFill/>
          </a:ln>
        </p:spPr>
        <p:txBody>
          <a:bodyPr vert="eaVert" lIns="91440" tIns="45720" rIns="91440" bIns="45720" anchor="t">
            <a:noAutofit/>
          </a:body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Calibri"/>
              </a:rPr>
              <a:t>Formatvorlagen des Textmasters bearbeiten</a:t>
            </a: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Calibri"/>
              </a:rPr>
              <a:t>Zweite Ebene</a:t>
            </a: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Dritte Ebene</a:t>
            </a: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Vierte Ebene</a:t>
            </a: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Fünfte Ebene</a:t>
            </a:r>
          </a:p>
        </p:txBody>
      </p:sp>
      <p:sp>
        <p:nvSpPr>
          <p:cNvPr id="23" name="PlaceHolder 3"/>
          <p:cNvSpPr>
            <a:spLocks noGrp="1"/>
          </p:cNvSpPr>
          <p:nvPr>
            <p:ph type="dt" idx="13"/>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24" name="PlaceHolder 4"/>
          <p:cNvSpPr>
            <a:spLocks noGrp="1"/>
          </p:cNvSpPr>
          <p:nvPr>
            <p:ph type="ftr" idx="14"/>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25" name="PlaceHolder 5"/>
          <p:cNvSpPr>
            <a:spLocks noGrp="1"/>
          </p:cNvSpPr>
          <p:nvPr>
            <p:ph type="sldNum" idx="15"/>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49236E13-E149-4083-A5C2-168E66FC7B01}"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el und Inhalt">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26" name="PlaceHolder 1"/>
          <p:cNvSpPr>
            <a:spLocks noGrp="1"/>
          </p:cNvSpPr>
          <p:nvPr>
            <p:ph type="title"/>
          </p:nvPr>
        </p:nvSpPr>
        <p:spPr>
          <a:xfrm>
            <a:off x="838080" y="365040"/>
            <a:ext cx="10514880" cy="132480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de-DE" sz="4400" b="0" u="none" strike="noStrike">
                <a:solidFill>
                  <a:schemeClr val="dk1"/>
                </a:solidFill>
                <a:effectLst/>
                <a:uFillTx/>
                <a:latin typeface="Calibri Light"/>
              </a:rPr>
              <a:t>Titelmasterformat durch Klicken bearbeiten</a:t>
            </a:r>
            <a:endParaRPr lang="de-DE" sz="4400" b="0" u="none" strike="noStrike">
              <a:solidFill>
                <a:schemeClr val="dk1"/>
              </a:solidFill>
              <a:effectLst/>
              <a:uFillTx/>
              <a:latin typeface="Calibri"/>
            </a:endParaRPr>
          </a:p>
        </p:txBody>
      </p:sp>
      <p:sp>
        <p:nvSpPr>
          <p:cNvPr id="27" name="PlaceHolder 2"/>
          <p:cNvSpPr>
            <a:spLocks noGrp="1"/>
          </p:cNvSpPr>
          <p:nvPr>
            <p:ph type="body"/>
          </p:nvPr>
        </p:nvSpPr>
        <p:spPr>
          <a:xfrm>
            <a:off x="838080" y="1825560"/>
            <a:ext cx="10514880" cy="435060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Calibri"/>
              </a:rPr>
              <a:t>Formatvorlagen des Textmasters bearbeiten</a:t>
            </a: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Calibri"/>
              </a:rPr>
              <a:t>Zweite Ebene</a:t>
            </a: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Dritte Ebene</a:t>
            </a: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Vierte Ebene</a:t>
            </a: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Fünfte Ebene</a:t>
            </a:r>
          </a:p>
        </p:txBody>
      </p:sp>
      <p:sp>
        <p:nvSpPr>
          <p:cNvPr id="28" name="PlaceHolder 3"/>
          <p:cNvSpPr>
            <a:spLocks noGrp="1"/>
          </p:cNvSpPr>
          <p:nvPr>
            <p:ph type="dt" idx="16"/>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29" name="PlaceHolder 4"/>
          <p:cNvSpPr>
            <a:spLocks noGrp="1"/>
          </p:cNvSpPr>
          <p:nvPr>
            <p:ph type="ftr" idx="17"/>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30" name="PlaceHolder 5"/>
          <p:cNvSpPr>
            <a:spLocks noGrp="1"/>
          </p:cNvSpPr>
          <p:nvPr>
            <p:ph type="sldNum" idx="18"/>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71814363-5BE2-4D7E-B7C3-D714F4C97814}"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Abschnitts-&#10;überschrift">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1" name="PlaceHolder 1"/>
          <p:cNvSpPr>
            <a:spLocks noGrp="1"/>
          </p:cNvSpPr>
          <p:nvPr>
            <p:ph type="title"/>
          </p:nvPr>
        </p:nvSpPr>
        <p:spPr>
          <a:xfrm>
            <a:off x="831960" y="1709640"/>
            <a:ext cx="10514880" cy="2851920"/>
          </a:xfrm>
          <a:prstGeom prst="rect">
            <a:avLst/>
          </a:prstGeom>
          <a:noFill/>
          <a:ln w="0">
            <a:noFill/>
          </a:ln>
        </p:spPr>
        <p:txBody>
          <a:bodyPr lIns="91440" tIns="45720" rIns="91440" bIns="45720" anchor="b">
            <a:noAutofit/>
          </a:bodyPr>
          <a:lstStyle/>
          <a:p>
            <a:pPr indent="0" defTabSz="914400">
              <a:lnSpc>
                <a:spcPct val="90000"/>
              </a:lnSpc>
              <a:buNone/>
              <a:tabLst>
                <a:tab pos="0" algn="l"/>
              </a:tabLst>
            </a:pPr>
            <a:r>
              <a:rPr lang="de-DE" sz="6000" b="0" u="none" strike="noStrike">
                <a:solidFill>
                  <a:schemeClr val="dk1"/>
                </a:solidFill>
                <a:effectLst/>
                <a:uFillTx/>
                <a:latin typeface="Calibri Light"/>
              </a:rPr>
              <a:t>Titelmasterformat durch Klicken bearbeiten</a:t>
            </a:r>
            <a:endParaRPr lang="de-DE" sz="6000" b="0" u="none" strike="noStrike">
              <a:solidFill>
                <a:schemeClr val="dk1"/>
              </a:solidFill>
              <a:effectLst/>
              <a:uFillTx/>
              <a:latin typeface="Calibri"/>
            </a:endParaRPr>
          </a:p>
        </p:txBody>
      </p:sp>
      <p:sp>
        <p:nvSpPr>
          <p:cNvPr id="32" name="PlaceHolder 2"/>
          <p:cNvSpPr>
            <a:spLocks noGrp="1"/>
          </p:cNvSpPr>
          <p:nvPr>
            <p:ph type="body"/>
          </p:nvPr>
        </p:nvSpPr>
        <p:spPr>
          <a:xfrm>
            <a:off x="831960" y="4589640"/>
            <a:ext cx="10514880" cy="1499400"/>
          </a:xfrm>
          <a:prstGeom prst="rect">
            <a:avLst/>
          </a:prstGeom>
          <a:noFill/>
          <a:ln w="0">
            <a:noFill/>
          </a:ln>
        </p:spPr>
        <p:txBody>
          <a:bodyPr lIns="91440" tIns="45720" rIns="91440" bIns="45720" anchor="t">
            <a:noAutofit/>
          </a:bodyPr>
          <a:lstStyle/>
          <a:p>
            <a:pPr marL="228600" indent="0" defTabSz="914400">
              <a:lnSpc>
                <a:spcPct val="90000"/>
              </a:lnSpc>
              <a:spcBef>
                <a:spcPts val="1001"/>
              </a:spcBef>
              <a:buNone/>
              <a:tabLst>
                <a:tab pos="0" algn="l"/>
              </a:tabLst>
            </a:pPr>
            <a:r>
              <a:rPr lang="de-DE" sz="2400" b="0" u="none" strike="noStrike">
                <a:solidFill>
                  <a:schemeClr val="dk1">
                    <a:tint val="75000"/>
                  </a:schemeClr>
                </a:solidFill>
                <a:effectLst/>
                <a:uFillTx/>
                <a:latin typeface="Calibri"/>
              </a:rPr>
              <a:t>Formatvorlagen des Textmasters bearbeiten</a:t>
            </a:r>
            <a:endParaRPr lang="de-DE" sz="2400" b="0" u="none" strike="noStrike">
              <a:solidFill>
                <a:schemeClr val="dk1"/>
              </a:solidFill>
              <a:effectLst/>
              <a:uFillTx/>
              <a:latin typeface="Calibri"/>
            </a:endParaRPr>
          </a:p>
        </p:txBody>
      </p:sp>
      <p:sp>
        <p:nvSpPr>
          <p:cNvPr id="33" name="PlaceHolder 3"/>
          <p:cNvSpPr>
            <a:spLocks noGrp="1"/>
          </p:cNvSpPr>
          <p:nvPr>
            <p:ph type="dt" idx="19"/>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34" name="PlaceHolder 4"/>
          <p:cNvSpPr>
            <a:spLocks noGrp="1"/>
          </p:cNvSpPr>
          <p:nvPr>
            <p:ph type="ftr" idx="20"/>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35" name="PlaceHolder 5"/>
          <p:cNvSpPr>
            <a:spLocks noGrp="1"/>
          </p:cNvSpPr>
          <p:nvPr>
            <p:ph type="sldNum" idx="21"/>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1B26D981-D683-4042-BD15-611722C18D3B}"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Zwei Inhalte">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36" name="PlaceHolder 1"/>
          <p:cNvSpPr>
            <a:spLocks noGrp="1"/>
          </p:cNvSpPr>
          <p:nvPr>
            <p:ph type="title"/>
          </p:nvPr>
        </p:nvSpPr>
        <p:spPr>
          <a:xfrm>
            <a:off x="838080" y="365040"/>
            <a:ext cx="10514880" cy="132480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de-DE" sz="4400" b="0" u="none" strike="noStrike">
                <a:solidFill>
                  <a:schemeClr val="dk1"/>
                </a:solidFill>
                <a:effectLst/>
                <a:uFillTx/>
                <a:latin typeface="Calibri Light"/>
              </a:rPr>
              <a:t>Titelmasterformat durch Klicken bearbeiten</a:t>
            </a:r>
            <a:endParaRPr lang="de-DE" sz="4400" b="0" u="none" strike="noStrike">
              <a:solidFill>
                <a:schemeClr val="dk1"/>
              </a:solidFill>
              <a:effectLst/>
              <a:uFillTx/>
              <a:latin typeface="Calibri"/>
            </a:endParaRPr>
          </a:p>
        </p:txBody>
      </p:sp>
      <p:sp>
        <p:nvSpPr>
          <p:cNvPr id="37" name="PlaceHolder 2"/>
          <p:cNvSpPr>
            <a:spLocks noGrp="1"/>
          </p:cNvSpPr>
          <p:nvPr>
            <p:ph type="body"/>
          </p:nvPr>
        </p:nvSpPr>
        <p:spPr>
          <a:xfrm>
            <a:off x="838080" y="1825560"/>
            <a:ext cx="5180760" cy="435060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Calibri"/>
              </a:rPr>
              <a:t>Formatvorlagen des Textmasters bearbeiten</a:t>
            </a: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Calibri"/>
              </a:rPr>
              <a:t>Zweite Ebene</a:t>
            </a: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Dritte Ebene</a:t>
            </a: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Vierte Ebene</a:t>
            </a: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Fünfte Ebene</a:t>
            </a:r>
          </a:p>
        </p:txBody>
      </p:sp>
      <p:sp>
        <p:nvSpPr>
          <p:cNvPr id="38" name="PlaceHolder 3"/>
          <p:cNvSpPr>
            <a:spLocks noGrp="1"/>
          </p:cNvSpPr>
          <p:nvPr>
            <p:ph type="body"/>
          </p:nvPr>
        </p:nvSpPr>
        <p:spPr>
          <a:xfrm>
            <a:off x="6172200" y="1825560"/>
            <a:ext cx="5180760" cy="435060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Calibri"/>
              </a:rPr>
              <a:t>Formatvorlagen des Textmasters bearbeiten</a:t>
            </a: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Calibri"/>
              </a:rPr>
              <a:t>Zweite Ebene</a:t>
            </a: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Dritte Ebene</a:t>
            </a: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Vierte Ebene</a:t>
            </a: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Fünfte Ebene</a:t>
            </a:r>
          </a:p>
        </p:txBody>
      </p:sp>
      <p:sp>
        <p:nvSpPr>
          <p:cNvPr id="39" name="PlaceHolder 4"/>
          <p:cNvSpPr>
            <a:spLocks noGrp="1"/>
          </p:cNvSpPr>
          <p:nvPr>
            <p:ph type="dt" idx="22"/>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40" name="PlaceHolder 5"/>
          <p:cNvSpPr>
            <a:spLocks noGrp="1"/>
          </p:cNvSpPr>
          <p:nvPr>
            <p:ph type="ftr" idx="23"/>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41" name="PlaceHolder 6"/>
          <p:cNvSpPr>
            <a:spLocks noGrp="1"/>
          </p:cNvSpPr>
          <p:nvPr>
            <p:ph type="sldNum" idx="24"/>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AD8A15CD-50E6-40C0-991E-915EB80E4166}"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Vergleich">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839880" y="365040"/>
            <a:ext cx="10514880" cy="132480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de-DE" sz="4400" b="0" u="none" strike="noStrike">
                <a:solidFill>
                  <a:schemeClr val="dk1"/>
                </a:solidFill>
                <a:effectLst/>
                <a:uFillTx/>
                <a:latin typeface="Calibri Light"/>
              </a:rPr>
              <a:t>Titelmasterformat durch Klicken bearbeiten</a:t>
            </a:r>
            <a:endParaRPr lang="de-DE" sz="4400" b="0" u="none" strike="noStrike">
              <a:solidFill>
                <a:schemeClr val="dk1"/>
              </a:solidFill>
              <a:effectLst/>
              <a:uFillTx/>
              <a:latin typeface="Calibri"/>
            </a:endParaRPr>
          </a:p>
        </p:txBody>
      </p:sp>
      <p:sp>
        <p:nvSpPr>
          <p:cNvPr id="43" name="PlaceHolder 2"/>
          <p:cNvSpPr>
            <a:spLocks noGrp="1"/>
          </p:cNvSpPr>
          <p:nvPr>
            <p:ph type="body"/>
          </p:nvPr>
        </p:nvSpPr>
        <p:spPr>
          <a:xfrm>
            <a:off x="839880" y="1681200"/>
            <a:ext cx="5157000" cy="823320"/>
          </a:xfrm>
          <a:prstGeom prst="rect">
            <a:avLst/>
          </a:prstGeom>
          <a:noFill/>
          <a:ln w="0">
            <a:noFill/>
          </a:ln>
        </p:spPr>
        <p:txBody>
          <a:bodyPr lIns="91440" tIns="45720" rIns="91440" bIns="45720" anchor="b">
            <a:noAutofit/>
          </a:bodyPr>
          <a:lstStyle/>
          <a:p>
            <a:pPr marL="228600" indent="0" defTabSz="914400">
              <a:lnSpc>
                <a:spcPct val="90000"/>
              </a:lnSpc>
              <a:spcBef>
                <a:spcPts val="1001"/>
              </a:spcBef>
              <a:buNone/>
              <a:tabLst>
                <a:tab pos="0" algn="l"/>
              </a:tabLst>
            </a:pPr>
            <a:r>
              <a:rPr lang="de-DE" sz="2400" b="1" u="none" strike="noStrike">
                <a:solidFill>
                  <a:schemeClr val="dk1"/>
                </a:solidFill>
                <a:effectLst/>
                <a:uFillTx/>
                <a:latin typeface="Calibri"/>
              </a:rPr>
              <a:t>Formatvorlagen des Textmasters bearbeiten</a:t>
            </a:r>
            <a:endParaRPr lang="de-DE" sz="2400" b="0" u="none" strike="noStrike">
              <a:solidFill>
                <a:schemeClr val="dk1"/>
              </a:solidFill>
              <a:effectLst/>
              <a:uFillTx/>
              <a:latin typeface="Calibri"/>
            </a:endParaRPr>
          </a:p>
        </p:txBody>
      </p:sp>
      <p:sp>
        <p:nvSpPr>
          <p:cNvPr id="44" name="PlaceHolder 3"/>
          <p:cNvSpPr>
            <a:spLocks noGrp="1"/>
          </p:cNvSpPr>
          <p:nvPr>
            <p:ph type="body"/>
          </p:nvPr>
        </p:nvSpPr>
        <p:spPr>
          <a:xfrm>
            <a:off x="839880" y="2505240"/>
            <a:ext cx="5157000" cy="368388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Calibri"/>
              </a:rPr>
              <a:t>Formatvorlagen des Textmasters bearbeiten</a:t>
            </a: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Calibri"/>
              </a:rPr>
              <a:t>Zweite Ebene</a:t>
            </a: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Dritte Ebene</a:t>
            </a: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Vierte Ebene</a:t>
            </a: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Fünfte Ebene</a:t>
            </a:r>
          </a:p>
        </p:txBody>
      </p:sp>
      <p:sp>
        <p:nvSpPr>
          <p:cNvPr id="45" name="PlaceHolder 4"/>
          <p:cNvSpPr>
            <a:spLocks noGrp="1"/>
          </p:cNvSpPr>
          <p:nvPr>
            <p:ph type="body"/>
          </p:nvPr>
        </p:nvSpPr>
        <p:spPr>
          <a:xfrm>
            <a:off x="6172200" y="1681200"/>
            <a:ext cx="5182560" cy="823320"/>
          </a:xfrm>
          <a:prstGeom prst="rect">
            <a:avLst/>
          </a:prstGeom>
          <a:noFill/>
          <a:ln w="0">
            <a:noFill/>
          </a:ln>
        </p:spPr>
        <p:txBody>
          <a:bodyPr lIns="91440" tIns="45720" rIns="91440" bIns="45720" anchor="b">
            <a:noAutofit/>
          </a:bodyPr>
          <a:lstStyle/>
          <a:p>
            <a:pPr marL="228600" indent="0" defTabSz="914400">
              <a:lnSpc>
                <a:spcPct val="90000"/>
              </a:lnSpc>
              <a:spcBef>
                <a:spcPts val="1001"/>
              </a:spcBef>
              <a:buNone/>
              <a:tabLst>
                <a:tab pos="0" algn="l"/>
              </a:tabLst>
            </a:pPr>
            <a:r>
              <a:rPr lang="de-DE" sz="2400" b="1" u="none" strike="noStrike">
                <a:solidFill>
                  <a:schemeClr val="dk1"/>
                </a:solidFill>
                <a:effectLst/>
                <a:uFillTx/>
                <a:latin typeface="Calibri"/>
              </a:rPr>
              <a:t>Formatvorlagen des Textmasters bearbeiten</a:t>
            </a:r>
            <a:endParaRPr lang="de-DE" sz="2400" b="0" u="none" strike="noStrike">
              <a:solidFill>
                <a:schemeClr val="dk1"/>
              </a:solidFill>
              <a:effectLst/>
              <a:uFillTx/>
              <a:latin typeface="Calibri"/>
            </a:endParaRPr>
          </a:p>
        </p:txBody>
      </p:sp>
      <p:sp>
        <p:nvSpPr>
          <p:cNvPr id="46" name="PlaceHolder 5"/>
          <p:cNvSpPr>
            <a:spLocks noGrp="1"/>
          </p:cNvSpPr>
          <p:nvPr>
            <p:ph type="body"/>
          </p:nvPr>
        </p:nvSpPr>
        <p:spPr>
          <a:xfrm>
            <a:off x="6172200" y="2505240"/>
            <a:ext cx="5182560" cy="3683880"/>
          </a:xfrm>
          <a:prstGeom prst="rect">
            <a:avLst/>
          </a:prstGeom>
          <a:noFill/>
          <a:ln w="0">
            <a:noFill/>
          </a:ln>
        </p:spPr>
        <p:txBody>
          <a:bodyPr lIns="91440" tIns="45720" rIns="91440" bIns="45720" anchor="t">
            <a:noAutofit/>
          </a:bodyPr>
          <a:lstStyle/>
          <a:p>
            <a:pPr marL="228600" indent="-228600" defTabSz="914400">
              <a:lnSpc>
                <a:spcPct val="90000"/>
              </a:lnSpc>
              <a:spcBef>
                <a:spcPts val="1001"/>
              </a:spcBef>
              <a:buClr>
                <a:srgbClr val="000000"/>
              </a:buClr>
              <a:buFont typeface="Arial"/>
              <a:buChar char="•"/>
            </a:pPr>
            <a:r>
              <a:rPr lang="de-DE" sz="2800" b="0" u="none" strike="noStrike">
                <a:solidFill>
                  <a:schemeClr val="dk1"/>
                </a:solidFill>
                <a:effectLst/>
                <a:uFillTx/>
                <a:latin typeface="Calibri"/>
              </a:rPr>
              <a:t>Formatvorlagen des Textmasters bearbeiten</a:t>
            </a:r>
          </a:p>
          <a:p>
            <a:pPr marL="685800" lvl="1" indent="-228600" defTabSz="914400">
              <a:lnSpc>
                <a:spcPct val="90000"/>
              </a:lnSpc>
              <a:spcBef>
                <a:spcPts val="499"/>
              </a:spcBef>
              <a:buClr>
                <a:srgbClr val="000000"/>
              </a:buClr>
              <a:buFont typeface="Arial"/>
              <a:buChar char="•"/>
            </a:pPr>
            <a:r>
              <a:rPr lang="de-DE" sz="2400" b="0" u="none" strike="noStrike">
                <a:solidFill>
                  <a:schemeClr val="dk1"/>
                </a:solidFill>
                <a:effectLst/>
                <a:uFillTx/>
                <a:latin typeface="Calibri"/>
              </a:rPr>
              <a:t>Zweite Ebene</a:t>
            </a:r>
          </a:p>
          <a:p>
            <a:pPr marL="1143000" lvl="2" indent="-228600" defTabSz="914400">
              <a:lnSpc>
                <a:spcPct val="90000"/>
              </a:lnSpc>
              <a:spcBef>
                <a:spcPts val="499"/>
              </a:spcBef>
              <a:buClr>
                <a:srgbClr val="000000"/>
              </a:buClr>
              <a:buFont typeface="Arial"/>
              <a:buChar char="•"/>
            </a:pPr>
            <a:r>
              <a:rPr lang="de-DE" sz="2000" b="0" u="none" strike="noStrike">
                <a:solidFill>
                  <a:schemeClr val="dk1"/>
                </a:solidFill>
                <a:effectLst/>
                <a:uFillTx/>
                <a:latin typeface="Calibri"/>
              </a:rPr>
              <a:t>Dritte Ebene</a:t>
            </a:r>
          </a:p>
          <a:p>
            <a:pPr marL="1600200" lvl="3"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Vierte Ebene</a:t>
            </a:r>
          </a:p>
          <a:p>
            <a:pPr marL="2057400" lvl="4" indent="-228600" defTabSz="914400">
              <a:lnSpc>
                <a:spcPct val="90000"/>
              </a:lnSpc>
              <a:spcBef>
                <a:spcPts val="499"/>
              </a:spcBef>
              <a:buClr>
                <a:srgbClr val="000000"/>
              </a:buClr>
              <a:buFont typeface="Arial"/>
              <a:buChar char="•"/>
            </a:pPr>
            <a:r>
              <a:rPr lang="de-DE" sz="1800" b="0" u="none" strike="noStrike">
                <a:solidFill>
                  <a:schemeClr val="dk1"/>
                </a:solidFill>
                <a:effectLst/>
                <a:uFillTx/>
                <a:latin typeface="Calibri"/>
              </a:rPr>
              <a:t>Fünfte Ebene</a:t>
            </a:r>
          </a:p>
        </p:txBody>
      </p:sp>
      <p:sp>
        <p:nvSpPr>
          <p:cNvPr id="47" name="PlaceHolder 6"/>
          <p:cNvSpPr>
            <a:spLocks noGrp="1"/>
          </p:cNvSpPr>
          <p:nvPr>
            <p:ph type="dt" idx="25"/>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48" name="PlaceHolder 7"/>
          <p:cNvSpPr>
            <a:spLocks noGrp="1"/>
          </p:cNvSpPr>
          <p:nvPr>
            <p:ph type="ftr" idx="26"/>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49" name="PlaceHolder 8"/>
          <p:cNvSpPr>
            <a:spLocks noGrp="1"/>
          </p:cNvSpPr>
          <p:nvPr>
            <p:ph type="sldNum" idx="27"/>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F72E46D6-150F-43A4-9F5D-8381B97868DA}"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Nur Titel">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0" name="PlaceHolder 1"/>
          <p:cNvSpPr>
            <a:spLocks noGrp="1"/>
          </p:cNvSpPr>
          <p:nvPr>
            <p:ph type="title"/>
          </p:nvPr>
        </p:nvSpPr>
        <p:spPr>
          <a:xfrm>
            <a:off x="838080" y="365040"/>
            <a:ext cx="10514880" cy="1324800"/>
          </a:xfrm>
          <a:prstGeom prst="rect">
            <a:avLst/>
          </a:prstGeom>
          <a:noFill/>
          <a:ln w="0">
            <a:noFill/>
          </a:ln>
        </p:spPr>
        <p:txBody>
          <a:bodyPr lIns="91440" tIns="45720" rIns="91440" bIns="45720" anchor="ctr">
            <a:noAutofit/>
          </a:bodyPr>
          <a:lstStyle/>
          <a:p>
            <a:pPr indent="0" defTabSz="914400">
              <a:lnSpc>
                <a:spcPct val="90000"/>
              </a:lnSpc>
              <a:buNone/>
              <a:tabLst>
                <a:tab pos="0" algn="l"/>
              </a:tabLst>
            </a:pPr>
            <a:r>
              <a:rPr lang="de-DE" sz="4400" b="0" u="none" strike="noStrike">
                <a:solidFill>
                  <a:schemeClr val="dk1"/>
                </a:solidFill>
                <a:effectLst/>
                <a:uFillTx/>
                <a:latin typeface="Calibri Light"/>
              </a:rPr>
              <a:t>Titelmasterformat durch Klicken bearbeiten</a:t>
            </a:r>
            <a:endParaRPr lang="de-DE" sz="4400" b="0" u="none" strike="noStrike">
              <a:solidFill>
                <a:schemeClr val="dk1"/>
              </a:solidFill>
              <a:effectLst/>
              <a:uFillTx/>
              <a:latin typeface="Calibri"/>
            </a:endParaRPr>
          </a:p>
        </p:txBody>
      </p:sp>
      <p:sp>
        <p:nvSpPr>
          <p:cNvPr id="51" name="PlaceHolder 2"/>
          <p:cNvSpPr>
            <a:spLocks noGrp="1"/>
          </p:cNvSpPr>
          <p:nvPr>
            <p:ph type="dt" idx="28"/>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52" name="PlaceHolder 3"/>
          <p:cNvSpPr>
            <a:spLocks noGrp="1"/>
          </p:cNvSpPr>
          <p:nvPr>
            <p:ph type="ftr" idx="29"/>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53" name="PlaceHolder 4"/>
          <p:cNvSpPr>
            <a:spLocks noGrp="1"/>
          </p:cNvSpPr>
          <p:nvPr>
            <p:ph type="sldNum" idx="30"/>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206AB36E-B10C-47BF-BD84-EE554958B104}"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Leer">
    <p:bg>
      <p:bgPr>
        <a:solidFill>
          <a:schemeClr val="accent2">
            <a:lumMod val="40000"/>
            <a:lumOff val="60000"/>
          </a:schemeClr>
        </a:solidFill>
        <a:effectLst/>
      </p:bgPr>
    </p:bg>
    <p:spTree>
      <p:nvGrpSpPr>
        <p:cNvPr id="1" name=""/>
        <p:cNvGrpSpPr/>
        <p:nvPr/>
      </p:nvGrpSpPr>
      <p:grpSpPr>
        <a:xfrm>
          <a:off x="0" y="0"/>
          <a:ext cx="0" cy="0"/>
          <a:chOff x="0" y="0"/>
          <a:chExt cx="0" cy="0"/>
        </a:xfrm>
      </p:grpSpPr>
      <p:sp>
        <p:nvSpPr>
          <p:cNvPr id="54" name="PlaceHolder 1"/>
          <p:cNvSpPr>
            <a:spLocks noGrp="1"/>
          </p:cNvSpPr>
          <p:nvPr>
            <p:ph type="dt" idx="31"/>
          </p:nvPr>
        </p:nvSpPr>
        <p:spPr>
          <a:xfrm>
            <a:off x="838080" y="6356520"/>
            <a:ext cx="2742480" cy="364320"/>
          </a:xfrm>
          <a:prstGeom prst="rect">
            <a:avLst/>
          </a:prstGeom>
          <a:noFill/>
          <a:ln w="0">
            <a:noFill/>
          </a:ln>
        </p:spPr>
        <p:txBody>
          <a:bodyPr lIns="91440" tIns="45720" rIns="91440" bIns="45720" anchor="ctr">
            <a:noAutofit/>
          </a:bodyPr>
          <a:lstStyle>
            <a:lvl1pPr indent="0"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defTabSz="914400">
              <a:lnSpc>
                <a:spcPct val="100000"/>
              </a:lnSpc>
              <a:buNone/>
              <a:tabLst>
                <a:tab pos="0" algn="l"/>
              </a:tabLst>
            </a:pPr>
            <a:r>
              <a:rPr lang="de-DE" sz="1200" b="0" u="none" strike="noStrike">
                <a:solidFill>
                  <a:schemeClr val="dk1">
                    <a:tint val="75000"/>
                  </a:schemeClr>
                </a:solidFill>
                <a:effectLst/>
                <a:uFillTx/>
                <a:latin typeface="Calibri"/>
              </a:rPr>
              <a:t> </a:t>
            </a:r>
            <a:endParaRPr lang="de-DE" sz="1200" b="0" u="none" strike="noStrike">
              <a:solidFill>
                <a:srgbClr val="000000"/>
              </a:solidFill>
              <a:effectLst/>
              <a:uFillTx/>
              <a:latin typeface="Times New Roman"/>
            </a:endParaRPr>
          </a:p>
        </p:txBody>
      </p:sp>
      <p:sp>
        <p:nvSpPr>
          <p:cNvPr id="55" name="PlaceHolder 2"/>
          <p:cNvSpPr>
            <a:spLocks noGrp="1"/>
          </p:cNvSpPr>
          <p:nvPr>
            <p:ph type="ftr" idx="32"/>
          </p:nvPr>
        </p:nvSpPr>
        <p:spPr>
          <a:xfrm>
            <a:off x="4038480" y="6356520"/>
            <a:ext cx="4114080" cy="364320"/>
          </a:xfrm>
          <a:prstGeom prst="rect">
            <a:avLst/>
          </a:prstGeom>
          <a:noFill/>
          <a:ln w="0">
            <a:noFill/>
          </a:ln>
        </p:spPr>
        <p:txBody>
          <a:bodyPr lIns="91440" tIns="45720" rIns="91440" bIns="45720" anchor="ctr">
            <a:noAutofit/>
          </a:bodyPr>
          <a:lstStyle>
            <a:lvl1pPr indent="0" algn="ctr" defTabSz="914400">
              <a:lnSpc>
                <a:spcPct val="100000"/>
              </a:lnSpc>
              <a:buNone/>
              <a:tabLst>
                <a:tab pos="0" algn="l"/>
              </a:tabLst>
              <a:defRPr lang="de-DE" sz="1400" b="0" u="none" strike="noStrike">
                <a:solidFill>
                  <a:srgbClr val="000000"/>
                </a:solidFill>
                <a:effectLst/>
                <a:uFillTx/>
                <a:latin typeface="Times New Roman"/>
              </a:defRPr>
            </a:lvl1pPr>
          </a:lstStyle>
          <a:p>
            <a:pPr indent="0" algn="ctr" defTabSz="914400">
              <a:lnSpc>
                <a:spcPct val="100000"/>
              </a:lnSpc>
              <a:buNone/>
              <a:tabLst>
                <a:tab pos="0" algn="l"/>
              </a:tabLst>
            </a:pPr>
            <a:r>
              <a:rPr lang="de-DE" sz="1400" b="0" u="none" strike="noStrike">
                <a:solidFill>
                  <a:srgbClr val="000000"/>
                </a:solidFill>
                <a:effectLst/>
                <a:uFillTx/>
                <a:latin typeface="Times New Roman"/>
              </a:rPr>
              <a:t> </a:t>
            </a:r>
          </a:p>
        </p:txBody>
      </p:sp>
      <p:sp>
        <p:nvSpPr>
          <p:cNvPr id="56" name="PlaceHolder 3"/>
          <p:cNvSpPr>
            <a:spLocks noGrp="1"/>
          </p:cNvSpPr>
          <p:nvPr>
            <p:ph type="sldNum" idx="33"/>
          </p:nvPr>
        </p:nvSpPr>
        <p:spPr>
          <a:xfrm>
            <a:off x="8610480" y="6356520"/>
            <a:ext cx="2742480" cy="364320"/>
          </a:xfrm>
          <a:prstGeom prst="rect">
            <a:avLst/>
          </a:prstGeom>
          <a:noFill/>
          <a:ln w="0">
            <a:noFill/>
          </a:ln>
        </p:spPr>
        <p:txBody>
          <a:bodyPr lIns="91440" tIns="45720" rIns="91440" bIns="45720" anchor="ctr">
            <a:noAutofit/>
          </a:bodyPr>
          <a:lstStyle>
            <a:lvl1pPr indent="0" algn="r" defTabSz="914400">
              <a:lnSpc>
                <a:spcPct val="100000"/>
              </a:lnSpc>
              <a:buNone/>
              <a:tabLst>
                <a:tab pos="0" algn="l"/>
              </a:tabLst>
              <a:defRPr lang="de-DE" sz="1200" b="0" u="none" strike="noStrike">
                <a:solidFill>
                  <a:schemeClr val="dk1">
                    <a:tint val="75000"/>
                  </a:schemeClr>
                </a:solidFill>
                <a:effectLst/>
                <a:uFillTx/>
                <a:latin typeface="Calibri"/>
              </a:defRPr>
            </a:lvl1pPr>
          </a:lstStyle>
          <a:p>
            <a:pPr indent="0" algn="r" defTabSz="914400">
              <a:lnSpc>
                <a:spcPct val="100000"/>
              </a:lnSpc>
              <a:buNone/>
              <a:tabLst>
                <a:tab pos="0" algn="l"/>
              </a:tabLst>
            </a:pPr>
            <a:fld id="{1D06473E-7DE0-46E4-8F22-BD33679FA01D}" type="slidenum">
              <a:rPr lang="de-DE" sz="1200" b="0" u="none" strike="noStrike">
                <a:solidFill>
                  <a:schemeClr val="dk1">
                    <a:tint val="75000"/>
                  </a:schemeClr>
                </a:solidFill>
                <a:effectLst/>
                <a:uFillTx/>
                <a:latin typeface="Calibri"/>
              </a:rPr>
              <a:t>‹Nr.›</a:t>
            </a:fld>
            <a:endParaRPr lang="de-DE" sz="1200" b="0" u="none" strike="noStrike">
              <a:solidFill>
                <a:srgbClr val="000000"/>
              </a:solidFill>
              <a:effectLst/>
              <a:uFillTx/>
              <a:latin typeface="Times New Roman"/>
            </a:endParaRPr>
          </a:p>
        </p:txBody>
      </p:sp>
      <p:pic>
        <p:nvPicPr>
          <p:cNvPr id="57" name="Grafik 4"/>
          <p:cNvPicPr/>
          <p:nvPr/>
        </p:nvPicPr>
        <p:blipFill>
          <a:blip r:embed="rId2" cstate="email">
            <a:extLst>
              <a:ext uri="{28A0092B-C50C-407E-A947-70E740481C1C}">
                <a14:useLocalDpi xmlns:a14="http://schemas.microsoft.com/office/drawing/2010/main"/>
              </a:ext>
            </a:extLst>
          </a:blip>
          <a:stretch/>
        </p:blipFill>
        <p:spPr>
          <a:xfrm>
            <a:off x="11250360" y="102960"/>
            <a:ext cx="838080" cy="937800"/>
          </a:xfrm>
          <a:prstGeom prst="rect">
            <a:avLst/>
          </a:prstGeom>
          <a:noFill/>
          <a:ln w="0">
            <a:noFill/>
          </a:ln>
          <a:effectLst>
            <a:reflection endPos="0" dir="5400000" sy="-100000" algn="bl" rotWithShape="0"/>
          </a:effectLst>
        </p:spPr>
      </p:pic>
      <p:sp>
        <p:nvSpPr>
          <p:cNvPr id="58" name="PlaceHolder 4"/>
          <p:cNvSpPr>
            <a:spLocks noGrp="1"/>
          </p:cNvSpPr>
          <p:nvPr>
            <p:ph type="title"/>
          </p:nvPr>
        </p:nvSpPr>
        <p:spPr>
          <a:xfrm>
            <a:off x="609480" y="273600"/>
            <a:ext cx="10972080" cy="1144440"/>
          </a:xfrm>
          <a:prstGeom prst="rect">
            <a:avLst/>
          </a:prstGeom>
          <a:noFill/>
          <a:ln w="0">
            <a:noFill/>
          </a:ln>
        </p:spPr>
        <p:txBody>
          <a:bodyPr lIns="0" tIns="0" rIns="0" bIns="0" anchor="ctr">
            <a:noAutofit/>
          </a:bodyPr>
          <a:lstStyle/>
          <a:p>
            <a:pPr indent="0" defTabSz="914400">
              <a:lnSpc>
                <a:spcPct val="90000"/>
              </a:lnSpc>
              <a:buNone/>
              <a:tabLst>
                <a:tab pos="0" algn="l"/>
              </a:tabLst>
            </a:pPr>
            <a:r>
              <a:rPr lang="de-DE" sz="1800" b="0" u="none" strike="noStrike">
                <a:solidFill>
                  <a:schemeClr val="dk1"/>
                </a:solidFill>
                <a:effectLst/>
                <a:uFillTx/>
                <a:latin typeface="Calibri"/>
              </a:rPr>
              <a:t>Format des Titeltextes durch Klicken bearbeiten</a:t>
            </a:r>
          </a:p>
        </p:txBody>
      </p:sp>
      <p:sp>
        <p:nvSpPr>
          <p:cNvPr id="59" name="PlaceHolder 5"/>
          <p:cNvSpPr>
            <a:spLocks noGrp="1"/>
          </p:cNvSpPr>
          <p:nvPr>
            <p:ph type="body"/>
          </p:nvPr>
        </p:nvSpPr>
        <p:spPr>
          <a:xfrm>
            <a:off x="609480" y="1604520"/>
            <a:ext cx="10972080" cy="3976920"/>
          </a:xfrm>
          <a:prstGeom prst="rect">
            <a:avLst/>
          </a:prstGeom>
          <a:noFill/>
          <a:ln w="0">
            <a:noFill/>
          </a:ln>
        </p:spPr>
        <p:txBody>
          <a:bodyPr lIns="0" tIns="0" rIns="0" bIns="0" anchor="t">
            <a:normAutofit/>
          </a:bodyPr>
          <a:lstStyle/>
          <a:p>
            <a:pPr marL="432000" indent="-324000" defTabSz="914400">
              <a:lnSpc>
                <a:spcPct val="90000"/>
              </a:lnSpc>
              <a:spcBef>
                <a:spcPts val="1417"/>
              </a:spcBef>
              <a:buClr>
                <a:srgbClr val="000000"/>
              </a:buClr>
              <a:buSzPct val="45000"/>
              <a:buFont typeface="Wingdings" charset="2"/>
              <a:buChar char=""/>
            </a:pPr>
            <a:r>
              <a:rPr lang="de-DE" sz="2800" b="0" u="none" strike="noStrike">
                <a:solidFill>
                  <a:schemeClr val="dk1"/>
                </a:solidFill>
                <a:effectLst/>
                <a:uFillTx/>
                <a:latin typeface="Calibri"/>
              </a:rPr>
              <a:t>Format des Gliederungstextes durch Klicken bearbeiten</a:t>
            </a:r>
          </a:p>
          <a:p>
            <a:pPr marL="864000" lvl="1" indent="-324000" defTabSz="914400">
              <a:lnSpc>
                <a:spcPct val="90000"/>
              </a:lnSpc>
              <a:spcBef>
                <a:spcPts val="1134"/>
              </a:spcBef>
              <a:buClr>
                <a:srgbClr val="000000"/>
              </a:buClr>
              <a:buSzPct val="75000"/>
              <a:buFont typeface="Symbol" charset="2"/>
              <a:buChar char=""/>
            </a:pPr>
            <a:r>
              <a:rPr lang="de-DE" sz="2000" b="0" u="none" strike="noStrike">
                <a:solidFill>
                  <a:schemeClr val="dk1"/>
                </a:solidFill>
                <a:effectLst/>
                <a:uFillTx/>
                <a:latin typeface="Calibri"/>
              </a:rPr>
              <a:t>Zweite Gliederungsebene</a:t>
            </a:r>
          </a:p>
          <a:p>
            <a:pPr marL="1296000" lvl="2" indent="-288000" defTabSz="914400">
              <a:lnSpc>
                <a:spcPct val="90000"/>
              </a:lnSpc>
              <a:spcBef>
                <a:spcPts val="850"/>
              </a:spcBef>
              <a:buClr>
                <a:srgbClr val="000000"/>
              </a:buClr>
              <a:buSzPct val="45000"/>
              <a:buFont typeface="Wingdings" charset="2"/>
              <a:buChar char=""/>
            </a:pPr>
            <a:r>
              <a:rPr lang="de-DE" sz="1800" b="0" u="none" strike="noStrike">
                <a:solidFill>
                  <a:schemeClr val="dk1"/>
                </a:solidFill>
                <a:effectLst/>
                <a:uFillTx/>
                <a:latin typeface="Calibri"/>
              </a:rPr>
              <a:t>Dritte Gliederungsebene</a:t>
            </a:r>
          </a:p>
          <a:p>
            <a:pPr marL="1728000" lvl="3" indent="-216000" defTabSz="914400">
              <a:lnSpc>
                <a:spcPct val="90000"/>
              </a:lnSpc>
              <a:spcBef>
                <a:spcPts val="567"/>
              </a:spcBef>
              <a:buClr>
                <a:srgbClr val="000000"/>
              </a:buClr>
              <a:buSzPct val="75000"/>
              <a:buFont typeface="Symbol" charset="2"/>
              <a:buChar char=""/>
            </a:pPr>
            <a:r>
              <a:rPr lang="de-DE" sz="1800" b="0" u="none" strike="noStrike">
                <a:solidFill>
                  <a:schemeClr val="dk1"/>
                </a:solidFill>
                <a:effectLst/>
                <a:uFillTx/>
                <a:latin typeface="Calibri"/>
              </a:rPr>
              <a:t>Vierte Gliederungsebene</a:t>
            </a:r>
          </a:p>
          <a:p>
            <a:pPr marL="2160000" lvl="4"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Calibri"/>
              </a:rPr>
              <a:t>Fünfte Gliederungsebene</a:t>
            </a:r>
          </a:p>
          <a:p>
            <a:pPr marL="2592000" lvl="5"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Calibri"/>
              </a:rPr>
              <a:t>Sechste Gliederungsebene</a:t>
            </a:r>
          </a:p>
          <a:p>
            <a:pPr marL="3024000" lvl="6" indent="-216000" defTabSz="914400">
              <a:lnSpc>
                <a:spcPct val="90000"/>
              </a:lnSpc>
              <a:spcBef>
                <a:spcPts val="283"/>
              </a:spcBef>
              <a:buClr>
                <a:srgbClr val="000000"/>
              </a:buClr>
              <a:buSzPct val="45000"/>
              <a:buFont typeface="Wingdings" charset="2"/>
              <a:buChar char=""/>
            </a:pPr>
            <a:r>
              <a:rPr lang="de-DE" sz="2000" b="0" u="none" strike="noStrike">
                <a:solidFill>
                  <a:schemeClr val="dk1"/>
                </a:solidFill>
                <a:effectLst/>
                <a:uFillTx/>
                <a:latin typeface="Calibri"/>
              </a:rPr>
              <a:t>Siebte Gliederungsebene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hyperlink" Target="https://www.energiewende-erlangen.de/waermepumpen-faqs/" TargetMode="Externa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1.xml"/><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11.xml"/><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jpe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1.xml"/><Relationship Id="rId5" Type="http://schemas.openxmlformats.org/officeDocument/2006/relationships/hyperlink" Target="https://media.canvayo.com/uploads/sites/28bfe2237fc03404d6dcd483e7efa90f/2025/07/energienutzungsplan_mit_schwerpunkt_kommunaler_waermeplan_04_2025_kurzversion.pdf" TargetMode="External"/><Relationship Id="rId4" Type="http://schemas.openxmlformats.org/officeDocument/2006/relationships/hyperlink" Target="https://erlangen.de/aktuelles/waermeplanung"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11.xml"/><Relationship Id="rId5" Type="http://schemas.openxmlformats.org/officeDocument/2006/relationships/hyperlink" Target="https://media.canvayo.com/uploads/sites/28bfe2237fc03404d6dcd483e7efa90f/2025/07/energienutzungsplan_mit_schwerpunkt_kommunaler_waermeplan_04_2025_kurzversion.pdf" TargetMode="External"/><Relationship Id="rId4" Type="http://schemas.openxmlformats.org/officeDocument/2006/relationships/hyperlink" Target="https://erlangen.de/aktuelles/waermeplanung"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11.xml"/><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11.xml"/><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hyperlink" Target="https://www.sistems.de/loesungen/intelligente-systemloesungen/sistems-ground-cube?ecid=mc:paid-online!cn:groundcube!sc:search-ads!do:google&amp;gad_source=1&amp;gad_campaignid=23919265386&amp;gclid=EAIaIQobChMIitHmnJWBlwMVTY2DBx0ASS5fEAAYASAAEgKU5_D_BwE" TargetMode="Externa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hyperlink" Target="https://www.bundesumweltministerium.de/heizen-mit-holz/umwelt/klimaauswirkungen-von-heizen-mit-holz" TargetMode="External"/><Relationship Id="rId2" Type="http://schemas.openxmlformats.org/officeDocument/2006/relationships/hyperlink" Target="https://www.nabu.de/umwelt-und-ressourcen/oekologisch-leben/bauen-und-wohnen/27138.html" TargetMode="External"/><Relationship Id="rId1" Type="http://schemas.openxmlformats.org/officeDocument/2006/relationships/slideLayout" Target="../slideLayouts/slideLayout11.xml"/><Relationship Id="rId6" Type="http://schemas.openxmlformats.org/officeDocument/2006/relationships/hyperlink" Target="https://www.tagesschau.de/wirtschaft/energie/kaminofen-101.html" TargetMode="External"/><Relationship Id="rId5" Type="http://schemas.openxmlformats.org/officeDocument/2006/relationships/hyperlink" Target="https://ratsinfo.erlangen.de/vo0050.asp?__kvonr=2136779" TargetMode="External"/><Relationship Id="rId4" Type="http://schemas.openxmlformats.org/officeDocument/2006/relationships/hyperlink" Target="https://www.wwf.de/themen-projekte/waelder/wald-und-klima/wie-holzverbrennung-den-klimawandel-befeuer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40000"/>
            <a:lumOff val="60000"/>
          </a:schemeClr>
        </a:solidFill>
        <a:effectLst/>
      </p:bgPr>
    </p:bg>
    <p:spTree>
      <p:nvGrpSpPr>
        <p:cNvPr id="1" name=""/>
        <p:cNvGrpSpPr/>
        <p:nvPr/>
      </p:nvGrpSpPr>
      <p:grpSpPr>
        <a:xfrm>
          <a:off x="0" y="0"/>
          <a:ext cx="0" cy="0"/>
          <a:chOff x="0" y="0"/>
          <a:chExt cx="0" cy="0"/>
        </a:xfrm>
      </p:grpSpPr>
      <p:pic>
        <p:nvPicPr>
          <p:cNvPr id="60" name="Grafik 3"/>
          <p:cNvPicPr/>
          <p:nvPr/>
        </p:nvPicPr>
        <p:blipFill>
          <a:blip r:embed="rId2" cstate="email">
            <a:extLst>
              <a:ext uri="{28A0092B-C50C-407E-A947-70E740481C1C}">
                <a14:useLocalDpi xmlns:a14="http://schemas.microsoft.com/office/drawing/2010/main"/>
              </a:ext>
            </a:extLst>
          </a:blip>
          <a:stretch/>
        </p:blipFill>
        <p:spPr>
          <a:xfrm>
            <a:off x="9454345" y="3214649"/>
            <a:ext cx="2131200" cy="2384640"/>
          </a:xfrm>
          <a:prstGeom prst="rect">
            <a:avLst/>
          </a:prstGeom>
          <a:noFill/>
          <a:ln w="0">
            <a:noFill/>
          </a:ln>
          <a:effectLst>
            <a:reflection endPos="0" dir="5400000" sy="-100000" algn="bl" rotWithShape="0"/>
          </a:effectLst>
        </p:spPr>
      </p:pic>
      <p:sp>
        <p:nvSpPr>
          <p:cNvPr id="61" name="Textfeld 4"/>
          <p:cNvSpPr/>
          <p:nvPr/>
        </p:nvSpPr>
        <p:spPr>
          <a:xfrm>
            <a:off x="1029717" y="183777"/>
            <a:ext cx="9014400" cy="6061744"/>
          </a:xfrm>
          <a:prstGeom prst="rect">
            <a:avLst/>
          </a:prstGeom>
          <a:noFill/>
          <a:ln w="0">
            <a:noFill/>
          </a:ln>
          <a:effectLst>
            <a:outerShdw blurRad="150120" dist="250081" dir="8461089"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DE" sz="5400" b="1" u="none" strike="noStrike" dirty="0" smtClean="0">
                <a:solidFill>
                  <a:srgbClr val="C00000"/>
                </a:solidFill>
                <a:effectLst/>
                <a:uFillTx/>
                <a:latin typeface="Calibri"/>
              </a:rPr>
              <a:t>Kommunale Wärmeplanung</a:t>
            </a:r>
          </a:p>
          <a:p>
            <a:pPr algn="ctr" defTabSz="914400">
              <a:lnSpc>
                <a:spcPct val="100000"/>
              </a:lnSpc>
            </a:pPr>
            <a:r>
              <a:rPr lang="de-DE" sz="2800" b="1" dirty="0" smtClean="0">
                <a:solidFill>
                  <a:srgbClr val="C00000"/>
                </a:solidFill>
                <a:latin typeface="Calibri"/>
              </a:rPr>
              <a:t>und</a:t>
            </a:r>
            <a:r>
              <a:rPr lang="de-DE" sz="3600" b="1" dirty="0" smtClean="0">
                <a:solidFill>
                  <a:srgbClr val="C00000"/>
                </a:solidFill>
                <a:latin typeface="Calibri"/>
              </a:rPr>
              <a:t> </a:t>
            </a:r>
            <a:r>
              <a:rPr lang="de-DE" sz="3600" b="1" dirty="0" err="1" smtClean="0">
                <a:solidFill>
                  <a:srgbClr val="C00000"/>
                </a:solidFill>
                <a:latin typeface="Calibri"/>
              </a:rPr>
              <a:t>GModG</a:t>
            </a:r>
            <a:endParaRPr lang="de-DE" sz="3600" b="0" u="none" strike="noStrike" dirty="0">
              <a:solidFill>
                <a:srgbClr val="000000"/>
              </a:solidFill>
              <a:effectLst/>
              <a:uFillTx/>
              <a:latin typeface="Arial"/>
            </a:endParaRPr>
          </a:p>
          <a:p>
            <a:pPr defTabSz="914400">
              <a:lnSpc>
                <a:spcPct val="100000"/>
              </a:lnSpc>
            </a:pPr>
            <a:endParaRPr lang="de-DE" sz="1800" b="0" u="none" strike="noStrike" dirty="0">
              <a:solidFill>
                <a:srgbClr val="000000"/>
              </a:solidFill>
              <a:effectLst/>
              <a:uFillTx/>
              <a:latin typeface="Arial"/>
            </a:endParaRPr>
          </a:p>
          <a:p>
            <a:pPr defTabSz="914400">
              <a:lnSpc>
                <a:spcPct val="100000"/>
              </a:lnSpc>
            </a:pPr>
            <a:r>
              <a:rPr lang="de-DE" sz="3200" b="1" u="none" strike="noStrike" dirty="0">
                <a:solidFill>
                  <a:schemeClr val="dk1"/>
                </a:solidFill>
                <a:effectLst/>
                <a:uFillTx/>
                <a:latin typeface="Calibri"/>
              </a:rPr>
              <a:t>Was ist das?</a:t>
            </a:r>
            <a:endParaRPr lang="de-DE" sz="3200" b="0" u="none" strike="noStrike" dirty="0">
              <a:solidFill>
                <a:srgbClr val="000000"/>
              </a:solidFill>
              <a:effectLst/>
              <a:uFillTx/>
              <a:latin typeface="Arial"/>
            </a:endParaRPr>
          </a:p>
          <a:p>
            <a:pPr defTabSz="914400">
              <a:lnSpc>
                <a:spcPct val="100000"/>
              </a:lnSpc>
            </a:pPr>
            <a:endParaRPr lang="de-DE" sz="3200" b="0" u="none" strike="noStrike" dirty="0">
              <a:solidFill>
                <a:srgbClr val="000000"/>
              </a:solidFill>
              <a:effectLst/>
              <a:uFillTx/>
              <a:latin typeface="Arial"/>
            </a:endParaRPr>
          </a:p>
          <a:p>
            <a:pPr defTabSz="914400">
              <a:lnSpc>
                <a:spcPct val="100000"/>
              </a:lnSpc>
            </a:pPr>
            <a:r>
              <a:rPr lang="de-DE" sz="3200" b="1" u="none" strike="noStrike" dirty="0">
                <a:solidFill>
                  <a:schemeClr val="dk1"/>
                </a:solidFill>
                <a:effectLst/>
                <a:uFillTx/>
                <a:latin typeface="Calibri"/>
              </a:rPr>
              <a:t>Wärmequellen und deren </a:t>
            </a:r>
            <a:r>
              <a:rPr lang="de-DE" sz="3200" b="1" u="none" strike="noStrike" dirty="0" smtClean="0">
                <a:solidFill>
                  <a:schemeClr val="dk1"/>
                </a:solidFill>
                <a:effectLst/>
                <a:uFillTx/>
                <a:latin typeface="Calibri"/>
              </a:rPr>
              <a:t>Bewertung</a:t>
            </a:r>
            <a:endParaRPr lang="de-DE" sz="3200" b="1" dirty="0">
              <a:solidFill>
                <a:schemeClr val="dk1"/>
              </a:solidFill>
              <a:latin typeface="Calibri"/>
            </a:endParaRPr>
          </a:p>
          <a:p>
            <a:pPr defTabSz="914400">
              <a:lnSpc>
                <a:spcPct val="100000"/>
              </a:lnSpc>
            </a:pPr>
            <a:endParaRPr lang="de-DE" sz="3200" b="1" u="none" strike="noStrike" dirty="0" smtClean="0">
              <a:solidFill>
                <a:schemeClr val="dk1"/>
              </a:solidFill>
              <a:effectLst/>
              <a:uFillTx/>
              <a:latin typeface="Calibri"/>
            </a:endParaRPr>
          </a:p>
          <a:p>
            <a:pPr defTabSz="914400">
              <a:lnSpc>
                <a:spcPct val="100000"/>
              </a:lnSpc>
            </a:pPr>
            <a:r>
              <a:rPr lang="de-DE" sz="3200" b="1" u="none" strike="noStrike" dirty="0" smtClean="0">
                <a:solidFill>
                  <a:schemeClr val="dk1"/>
                </a:solidFill>
                <a:effectLst/>
                <a:uFillTx/>
                <a:latin typeface="Calibri"/>
              </a:rPr>
              <a:t>Pläne</a:t>
            </a:r>
            <a:endParaRPr lang="de-DE" sz="3200" b="0" u="none" strike="noStrike" dirty="0">
              <a:solidFill>
                <a:srgbClr val="000000"/>
              </a:solidFill>
              <a:effectLst/>
              <a:uFillTx/>
              <a:latin typeface="Arial"/>
            </a:endParaRPr>
          </a:p>
          <a:p>
            <a:pPr defTabSz="914400">
              <a:lnSpc>
                <a:spcPct val="100000"/>
              </a:lnSpc>
            </a:pPr>
            <a:endParaRPr lang="de-DE" sz="3200" b="0" u="none" strike="noStrike" dirty="0">
              <a:solidFill>
                <a:srgbClr val="000000"/>
              </a:solidFill>
              <a:effectLst/>
              <a:uFillTx/>
              <a:latin typeface="Arial"/>
            </a:endParaRPr>
          </a:p>
          <a:p>
            <a:pPr defTabSz="914400">
              <a:lnSpc>
                <a:spcPct val="100000"/>
              </a:lnSpc>
            </a:pPr>
            <a:r>
              <a:rPr lang="de-DE" sz="3200" b="1" u="none" strike="noStrike" dirty="0">
                <a:solidFill>
                  <a:schemeClr val="dk1"/>
                </a:solidFill>
                <a:effectLst/>
                <a:uFillTx/>
                <a:latin typeface="Calibri"/>
              </a:rPr>
              <a:t>Beispiele aus der Region </a:t>
            </a:r>
            <a:r>
              <a:rPr lang="de-DE" sz="2400" b="1" u="none" strike="noStrike" dirty="0">
                <a:solidFill>
                  <a:schemeClr val="accent1">
                    <a:lumMod val="75000"/>
                  </a:schemeClr>
                </a:solidFill>
                <a:effectLst/>
                <a:uFillTx/>
                <a:latin typeface="Calibri"/>
              </a:rPr>
              <a:t>kritisch betrachtet</a:t>
            </a:r>
            <a:endParaRPr lang="de-DE" sz="2400" b="0" u="none" strike="noStrike" dirty="0">
              <a:solidFill>
                <a:srgbClr val="000000"/>
              </a:solidFill>
              <a:effectLst/>
              <a:uFillTx/>
              <a:latin typeface="Arial"/>
            </a:endParaRPr>
          </a:p>
          <a:p>
            <a:pPr defTabSz="914400">
              <a:lnSpc>
                <a:spcPct val="100000"/>
              </a:lnSpc>
            </a:pPr>
            <a:endParaRPr lang="de-DE" sz="3200" b="0" u="none" strike="noStrike" dirty="0">
              <a:solidFill>
                <a:srgbClr val="000000"/>
              </a:solidFill>
              <a:effectLst/>
              <a:uFillTx/>
              <a:latin typeface="Arial"/>
            </a:endParaRPr>
          </a:p>
          <a:p>
            <a:pPr defTabSz="914400">
              <a:lnSpc>
                <a:spcPct val="100000"/>
              </a:lnSpc>
            </a:pPr>
            <a:r>
              <a:rPr lang="de-DE" sz="2400" b="1" u="none" strike="noStrike" dirty="0">
                <a:solidFill>
                  <a:schemeClr val="dk1"/>
                </a:solidFill>
                <a:effectLst/>
                <a:uFillTx/>
                <a:latin typeface="Calibri"/>
              </a:rPr>
              <a:t>           A</a:t>
            </a:r>
            <a:r>
              <a:rPr lang="de-DE" sz="2400" b="0" u="none" strike="noStrike" dirty="0">
                <a:solidFill>
                  <a:schemeClr val="dk1"/>
                </a:solidFill>
                <a:effectLst/>
                <a:uFillTx/>
                <a:latin typeface="Calibri"/>
              </a:rPr>
              <a:t>rbeits- </a:t>
            </a:r>
            <a:r>
              <a:rPr lang="de-DE" sz="2400" b="1" u="none" strike="noStrike" dirty="0">
                <a:solidFill>
                  <a:schemeClr val="dk1"/>
                </a:solidFill>
                <a:effectLst/>
                <a:uFillTx/>
                <a:latin typeface="Calibri"/>
              </a:rPr>
              <a:t>G</a:t>
            </a:r>
            <a:r>
              <a:rPr lang="de-DE" sz="2400" b="0" u="none" strike="noStrike" dirty="0">
                <a:solidFill>
                  <a:schemeClr val="dk1"/>
                </a:solidFill>
                <a:effectLst/>
                <a:uFillTx/>
                <a:latin typeface="Calibri"/>
              </a:rPr>
              <a:t>ruppe </a:t>
            </a:r>
            <a:r>
              <a:rPr lang="de-DE" sz="2400" b="1" u="none" strike="noStrike" dirty="0">
                <a:solidFill>
                  <a:schemeClr val="dk1"/>
                </a:solidFill>
                <a:effectLst/>
                <a:uFillTx/>
                <a:latin typeface="Calibri"/>
              </a:rPr>
              <a:t>N</a:t>
            </a:r>
            <a:r>
              <a:rPr lang="de-DE" sz="2400" b="0" u="none" strike="noStrike" dirty="0">
                <a:solidFill>
                  <a:schemeClr val="dk1"/>
                </a:solidFill>
                <a:effectLst/>
                <a:uFillTx/>
                <a:latin typeface="Calibri"/>
              </a:rPr>
              <a:t>eue </a:t>
            </a:r>
            <a:r>
              <a:rPr lang="de-DE" sz="2400" b="1" u="none" strike="noStrike" dirty="0">
                <a:solidFill>
                  <a:schemeClr val="dk1"/>
                </a:solidFill>
                <a:effectLst/>
                <a:uFillTx/>
                <a:latin typeface="Calibri"/>
              </a:rPr>
              <a:t>E</a:t>
            </a:r>
            <a:r>
              <a:rPr lang="de-DE" sz="2400" b="0" u="none" strike="noStrike" dirty="0">
                <a:solidFill>
                  <a:schemeClr val="dk1"/>
                </a:solidFill>
                <a:effectLst/>
                <a:uFillTx/>
                <a:latin typeface="Calibri"/>
              </a:rPr>
              <a:t>nergie, Heinz Horbaschek</a:t>
            </a:r>
            <a:endParaRPr lang="de-DE" sz="2400" b="0" u="none" strike="noStrike" dirty="0">
              <a:solidFill>
                <a:srgbClr val="000000"/>
              </a:solidFill>
              <a:effectLst/>
              <a:uFillTx/>
              <a:latin typeface="Arial"/>
            </a:endParaRPr>
          </a:p>
        </p:txBody>
      </p:sp>
      <p:sp>
        <p:nvSpPr>
          <p:cNvPr id="2" name="Textfeld 1"/>
          <p:cNvSpPr txBox="1"/>
          <p:nvPr/>
        </p:nvSpPr>
        <p:spPr>
          <a:xfrm>
            <a:off x="8804610" y="6211669"/>
            <a:ext cx="3365135" cy="646331"/>
          </a:xfrm>
          <a:prstGeom prst="rect">
            <a:avLst/>
          </a:prstGeom>
          <a:noFill/>
        </p:spPr>
        <p:txBody>
          <a:bodyPr wrap="square" rtlCol="0">
            <a:spAutoFit/>
          </a:bodyPr>
          <a:lstStyle/>
          <a:p>
            <a:r>
              <a:rPr lang="de-DE" sz="1200" dirty="0" smtClean="0"/>
              <a:t>Bilder aus </a:t>
            </a:r>
            <a:r>
              <a:rPr lang="de-DE" sz="1200" dirty="0" err="1" smtClean="0"/>
              <a:t>BayernAtlas</a:t>
            </a:r>
            <a:r>
              <a:rPr lang="de-DE" sz="1200" dirty="0" smtClean="0"/>
              <a:t>, </a:t>
            </a:r>
            <a:r>
              <a:rPr lang="de-DE" sz="1200" dirty="0" err="1" smtClean="0"/>
              <a:t>Shatterstock</a:t>
            </a:r>
            <a:r>
              <a:rPr lang="de-DE" sz="1200" dirty="0" smtClean="0"/>
              <a:t>, eigene Fotos.</a:t>
            </a:r>
          </a:p>
          <a:p>
            <a:r>
              <a:rPr lang="de-DE" sz="1200" dirty="0" smtClean="0"/>
              <a:t>Zitate aus: </a:t>
            </a:r>
            <a:r>
              <a:rPr lang="de-DE" sz="1200" dirty="0"/>
              <a:t>Veröffentlichungen </a:t>
            </a:r>
            <a:r>
              <a:rPr lang="de-DE" sz="1200" dirty="0" smtClean="0"/>
              <a:t>BN Kommunale Wärmeplanung, Kommunalem Wärmeplanung ER</a:t>
            </a:r>
            <a:endParaRPr lang="de-DE" sz="1200" dirty="0"/>
          </a:p>
        </p:txBody>
      </p:sp>
      <p:sp>
        <p:nvSpPr>
          <p:cNvPr id="3" name="Textfeld 2"/>
          <p:cNvSpPr txBox="1"/>
          <p:nvPr/>
        </p:nvSpPr>
        <p:spPr>
          <a:xfrm>
            <a:off x="10907487" y="1329881"/>
            <a:ext cx="1541417" cy="369332"/>
          </a:xfrm>
          <a:prstGeom prst="rect">
            <a:avLst/>
          </a:prstGeom>
          <a:noFill/>
        </p:spPr>
        <p:txBody>
          <a:bodyPr wrap="square" rtlCol="0">
            <a:spAutoFit/>
          </a:bodyPr>
          <a:lstStyle/>
          <a:p>
            <a:r>
              <a:rPr lang="de-DE" dirty="0" smtClean="0"/>
              <a:t>23.09.2026</a:t>
            </a:r>
            <a:endParaRPr lang="de-DE"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Rechteck 11"/>
          <p:cNvSpPr/>
          <p:nvPr/>
        </p:nvSpPr>
        <p:spPr>
          <a:xfrm>
            <a:off x="792465" y="0"/>
            <a:ext cx="5142600" cy="522360"/>
          </a:xfrm>
          <a:prstGeom prst="rect">
            <a:avLst/>
          </a:prstGeom>
          <a:solidFill>
            <a:schemeClr val="accent2">
              <a:lumMod val="60000"/>
              <a:lumOff val="40000"/>
            </a:schemeClr>
          </a:solidFill>
          <a:ln w="0">
            <a:noFill/>
          </a:ln>
        </p:spPr>
        <p:style>
          <a:lnRef idx="0">
            <a:scrgbClr r="0" g="0" b="0"/>
          </a:lnRef>
          <a:fillRef idx="0">
            <a:scrgbClr r="0" g="0" b="0"/>
          </a:fillRef>
          <a:effectRef idx="0">
            <a:scrgbClr r="0" g="0" b="0"/>
          </a:effectRef>
          <a:fontRef idx="minor"/>
        </p:style>
        <p:txBody>
          <a:bodyPr wrap="none" lIns="90000" tIns="45000" rIns="90000" bIns="45000" anchor="t">
            <a:spAutoFit/>
          </a:bodyPr>
          <a:lstStyle/>
          <a:p>
            <a:pPr defTabSz="914400">
              <a:lnSpc>
                <a:spcPct val="100000"/>
              </a:lnSpc>
            </a:pPr>
            <a:r>
              <a:rPr lang="de-DE" sz="2800" b="0" u="none" strike="noStrike">
                <a:solidFill>
                  <a:schemeClr val="dk1"/>
                </a:solidFill>
                <a:effectLst/>
                <a:uFillTx/>
                <a:latin typeface="Calibri"/>
              </a:rPr>
              <a:t>Änderungen der neuen Regierung</a:t>
            </a:r>
            <a:endParaRPr lang="de-DE" sz="2800" b="0" u="none" strike="noStrike">
              <a:solidFill>
                <a:srgbClr val="000000"/>
              </a:solidFill>
              <a:effectLst/>
              <a:uFillTx/>
              <a:latin typeface="Arial"/>
            </a:endParaRPr>
          </a:p>
        </p:txBody>
      </p:sp>
      <p:sp>
        <p:nvSpPr>
          <p:cNvPr id="2" name="Textfeld 1"/>
          <p:cNvSpPr txBox="1"/>
          <p:nvPr/>
        </p:nvSpPr>
        <p:spPr>
          <a:xfrm>
            <a:off x="9469820" y="486900"/>
            <a:ext cx="1166649" cy="369332"/>
          </a:xfrm>
          <a:prstGeom prst="rect">
            <a:avLst/>
          </a:prstGeom>
          <a:noFill/>
        </p:spPr>
        <p:txBody>
          <a:bodyPr wrap="square" rtlCol="0">
            <a:spAutoFit/>
          </a:bodyPr>
          <a:lstStyle/>
          <a:p>
            <a:r>
              <a:rPr lang="de-DE" dirty="0" err="1" smtClean="0">
                <a:solidFill>
                  <a:srgbClr val="7030A0"/>
                </a:solidFill>
              </a:rPr>
              <a:t>GModG</a:t>
            </a:r>
            <a:endParaRPr lang="de-DE" dirty="0">
              <a:solidFill>
                <a:srgbClr val="7030A0"/>
              </a:solidFill>
            </a:endParaRPr>
          </a:p>
        </p:txBody>
      </p:sp>
      <p:sp>
        <p:nvSpPr>
          <p:cNvPr id="4" name="Textfeld 3"/>
          <p:cNvSpPr txBox="1"/>
          <p:nvPr/>
        </p:nvSpPr>
        <p:spPr>
          <a:xfrm>
            <a:off x="8915399" y="2314575"/>
            <a:ext cx="3114675" cy="1200329"/>
          </a:xfrm>
          <a:prstGeom prst="rect">
            <a:avLst/>
          </a:prstGeom>
          <a:noFill/>
        </p:spPr>
        <p:txBody>
          <a:bodyPr wrap="square" rtlCol="0">
            <a:spAutoFit/>
          </a:bodyPr>
          <a:lstStyle/>
          <a:p>
            <a:r>
              <a:rPr lang="de-DE" dirty="0" smtClean="0">
                <a:hlinkClick r:id="rId2"/>
              </a:rPr>
              <a:t>Förderungen im Detail</a:t>
            </a:r>
            <a:r>
              <a:rPr lang="de-DE" dirty="0" smtClean="0"/>
              <a:t/>
            </a:r>
            <a:br>
              <a:rPr lang="de-DE" dirty="0" smtClean="0"/>
            </a:br>
            <a:r>
              <a:rPr lang="de-DE" dirty="0" smtClean="0"/>
              <a:t/>
            </a:r>
            <a:br>
              <a:rPr lang="de-DE" dirty="0" smtClean="0"/>
            </a:br>
            <a:r>
              <a:rPr lang="de-DE" dirty="0" smtClean="0"/>
              <a:t>Homepage </a:t>
            </a:r>
          </a:p>
          <a:p>
            <a:r>
              <a:rPr lang="de-DE" dirty="0" err="1" smtClean="0"/>
              <a:t>EnergiewendeER</a:t>
            </a:r>
            <a:r>
              <a:rPr lang="de-DE" dirty="0" smtClean="0"/>
              <a:t>(H)langen e.V. </a:t>
            </a:r>
            <a:endParaRPr lang="de-DE" dirty="0"/>
          </a:p>
        </p:txBody>
      </p:sp>
      <p:sp>
        <p:nvSpPr>
          <p:cNvPr id="3" name="Textfeld 2"/>
          <p:cNvSpPr txBox="1"/>
          <p:nvPr/>
        </p:nvSpPr>
        <p:spPr>
          <a:xfrm>
            <a:off x="219075" y="671566"/>
            <a:ext cx="8362949" cy="6001643"/>
          </a:xfrm>
          <a:prstGeom prst="rect">
            <a:avLst/>
          </a:prstGeom>
          <a:solidFill>
            <a:schemeClr val="accent4">
              <a:lumMod val="20000"/>
              <a:lumOff val="80000"/>
            </a:schemeClr>
          </a:solidFill>
        </p:spPr>
        <p:txBody>
          <a:bodyPr wrap="square" rtlCol="0">
            <a:spAutoFit/>
          </a:bodyPr>
          <a:lstStyle/>
          <a:p>
            <a:r>
              <a:rPr lang="de-DE" sz="2400" dirty="0" smtClean="0"/>
              <a:t>Abschied vom </a:t>
            </a:r>
            <a:r>
              <a:rPr lang="de-DE" sz="2400" dirty="0" smtClean="0">
                <a:solidFill>
                  <a:schemeClr val="accent6">
                    <a:lumMod val="75000"/>
                  </a:schemeClr>
                </a:solidFill>
              </a:rPr>
              <a:t>„Heizungsgesetz“</a:t>
            </a:r>
          </a:p>
          <a:p>
            <a:r>
              <a:rPr lang="de-DE" sz="2400" dirty="0" smtClean="0"/>
              <a:t>Abschaffung wurde im Koalitionsvertrag angekündigt.</a:t>
            </a:r>
          </a:p>
          <a:p>
            <a:r>
              <a:rPr lang="de-DE" sz="2400" dirty="0" smtClean="0"/>
              <a:t>Die wichtigsten Eckpunkte des </a:t>
            </a:r>
            <a:r>
              <a:rPr lang="de-DE" sz="2400" dirty="0" smtClean="0">
                <a:solidFill>
                  <a:srgbClr val="FF0000"/>
                </a:solidFill>
              </a:rPr>
              <a:t>„</a:t>
            </a:r>
            <a:r>
              <a:rPr lang="de-DE" sz="2400" dirty="0" err="1" smtClean="0">
                <a:solidFill>
                  <a:srgbClr val="FF0000"/>
                </a:solidFill>
              </a:rPr>
              <a:t>GModG</a:t>
            </a:r>
            <a:r>
              <a:rPr lang="de-DE" sz="2400" dirty="0" smtClean="0">
                <a:solidFill>
                  <a:srgbClr val="FF0000"/>
                </a:solidFill>
              </a:rPr>
              <a:t>“ </a:t>
            </a:r>
            <a:r>
              <a:rPr lang="de-DE" sz="2400" dirty="0" smtClean="0"/>
              <a:t>sind:</a:t>
            </a:r>
          </a:p>
          <a:p>
            <a:endParaRPr lang="de-DE" sz="2400" dirty="0"/>
          </a:p>
          <a:p>
            <a:pPr marL="285750" indent="-285750">
              <a:buFont typeface="Arial" panose="020B0604020202020204" pitchFamily="34" charset="0"/>
              <a:buChar char="•"/>
            </a:pPr>
            <a:r>
              <a:rPr lang="de-DE" sz="2400" dirty="0" smtClean="0"/>
              <a:t>Das Heizungsgesetz (§§71 und 72 des GEG) wird gestrichen</a:t>
            </a:r>
            <a:br>
              <a:rPr lang="de-DE" sz="2400" dirty="0" smtClean="0"/>
            </a:br>
            <a:endParaRPr lang="de-DE" sz="2400" dirty="0" smtClean="0"/>
          </a:p>
          <a:p>
            <a:pPr marL="285750" indent="-285750">
              <a:buFont typeface="Arial" panose="020B0604020202020204" pitchFamily="34" charset="0"/>
              <a:buChar char="•"/>
            </a:pPr>
            <a:r>
              <a:rPr lang="de-DE" sz="2400" dirty="0" smtClean="0"/>
              <a:t>Die Pflicht zum Einbau von Heizungen mit 65 % erneuerbaren Energien entfällt</a:t>
            </a:r>
            <a:br>
              <a:rPr lang="de-DE" sz="2400" dirty="0" smtClean="0"/>
            </a:br>
            <a:endParaRPr lang="de-DE" sz="2400" dirty="0" smtClean="0"/>
          </a:p>
          <a:p>
            <a:pPr marL="285750" indent="-285750">
              <a:buFont typeface="Arial" panose="020B0604020202020204" pitchFamily="34" charset="0"/>
              <a:buChar char="•"/>
            </a:pPr>
            <a:r>
              <a:rPr lang="de-DE" sz="2400" dirty="0" smtClean="0"/>
              <a:t>Die Austauschpflicht für 30 Jahre alte Gas- und Ölheizungen entfällt</a:t>
            </a:r>
            <a:br>
              <a:rPr lang="de-DE" sz="2400" dirty="0" smtClean="0"/>
            </a:br>
            <a:endParaRPr lang="de-DE" sz="2400" dirty="0" smtClean="0"/>
          </a:p>
          <a:p>
            <a:pPr marL="285750" indent="-285750">
              <a:buFont typeface="Arial" panose="020B0604020202020204" pitchFamily="34" charset="0"/>
              <a:buChar char="•"/>
            </a:pPr>
            <a:r>
              <a:rPr lang="de-DE" sz="2400" dirty="0" smtClean="0"/>
              <a:t>Die Koppelung der Heizungsvorgaben an die kommunalen Wärmeplanungen wird gelockert (v.a. für kleine Kommunen)</a:t>
            </a:r>
            <a:br>
              <a:rPr lang="de-DE" sz="2400" dirty="0" smtClean="0"/>
            </a:br>
            <a:endParaRPr lang="de-DE" sz="2400" dirty="0" smtClean="0"/>
          </a:p>
          <a:p>
            <a:pPr marL="285750" indent="-285750">
              <a:buFont typeface="Arial" panose="020B0604020202020204" pitchFamily="34" charset="0"/>
              <a:buChar char="•"/>
            </a:pPr>
            <a:r>
              <a:rPr lang="de-DE" sz="2400" dirty="0" smtClean="0"/>
              <a:t>Die Förderungen für Heizungen bleiben vorerst bis 2029</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fik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43405" y="1838047"/>
            <a:ext cx="8248596" cy="5019953"/>
          </a:xfrm>
          <a:prstGeom prst="rect">
            <a:avLst/>
          </a:prstGeom>
        </p:spPr>
      </p:pic>
      <p:grpSp>
        <p:nvGrpSpPr>
          <p:cNvPr id="8" name="Gruppieren 7"/>
          <p:cNvGrpSpPr/>
          <p:nvPr/>
        </p:nvGrpSpPr>
        <p:grpSpPr>
          <a:xfrm>
            <a:off x="267606" y="364013"/>
            <a:ext cx="3663439" cy="2877279"/>
            <a:chOff x="267606" y="364013"/>
            <a:chExt cx="3663439" cy="2877279"/>
          </a:xfrm>
        </p:grpSpPr>
        <p:sp>
          <p:nvSpPr>
            <p:cNvPr id="3" name="Ovale Legende 2"/>
            <p:cNvSpPr/>
            <p:nvPr/>
          </p:nvSpPr>
          <p:spPr>
            <a:xfrm rot="17264834">
              <a:off x="660686" y="-29067"/>
              <a:ext cx="2877279" cy="3663439"/>
            </a:xfrm>
            <a:prstGeom prst="wedgeEllipseCallout">
              <a:avLst>
                <a:gd name="adj1" fmla="val 12930"/>
                <a:gd name="adj2" fmla="val 94420"/>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sz="2000" dirty="0" smtClean="0">
                <a:solidFill>
                  <a:srgbClr val="7030A0"/>
                </a:solidFill>
              </a:endParaRPr>
            </a:p>
            <a:p>
              <a:pPr algn="ctr"/>
              <a:endParaRPr lang="de-DE" sz="2000" dirty="0">
                <a:solidFill>
                  <a:srgbClr val="7030A0"/>
                </a:solidFill>
              </a:endParaRPr>
            </a:p>
            <a:p>
              <a:pPr algn="ctr"/>
              <a:endParaRPr lang="de-DE" sz="2000" dirty="0" smtClean="0">
                <a:solidFill>
                  <a:srgbClr val="7030A0"/>
                </a:solidFill>
              </a:endParaRPr>
            </a:p>
            <a:p>
              <a:pPr algn="ctr"/>
              <a:endParaRPr lang="de-DE" sz="2000" dirty="0">
                <a:solidFill>
                  <a:srgbClr val="7030A0"/>
                </a:solidFill>
              </a:endParaRPr>
            </a:p>
            <a:p>
              <a:pPr algn="ctr"/>
              <a:endParaRPr lang="de-DE" sz="2000" dirty="0" smtClean="0">
                <a:solidFill>
                  <a:srgbClr val="7030A0"/>
                </a:solidFill>
              </a:endParaRPr>
            </a:p>
            <a:p>
              <a:pPr algn="ctr"/>
              <a:endParaRPr lang="de-DE" sz="2000" dirty="0">
                <a:solidFill>
                  <a:srgbClr val="7030A0"/>
                </a:solidFill>
              </a:endParaRPr>
            </a:p>
            <a:p>
              <a:pPr algn="ctr"/>
              <a:endParaRPr lang="de-DE" sz="2000" dirty="0">
                <a:solidFill>
                  <a:srgbClr val="7030A0"/>
                </a:solidFill>
              </a:endParaRPr>
            </a:p>
            <a:p>
              <a:pPr algn="ctr"/>
              <a:endParaRPr lang="de-DE" sz="2000" dirty="0">
                <a:solidFill>
                  <a:srgbClr val="7030A0"/>
                </a:solidFill>
              </a:endParaRPr>
            </a:p>
            <a:p>
              <a:pPr algn="ctr"/>
              <a:endParaRPr lang="de-DE" sz="2000" dirty="0" smtClean="0">
                <a:solidFill>
                  <a:srgbClr val="7030A0"/>
                </a:solidFill>
              </a:endParaRPr>
            </a:p>
            <a:p>
              <a:pPr algn="ctr"/>
              <a:endParaRPr lang="de-DE" sz="2000" dirty="0" smtClean="0">
                <a:solidFill>
                  <a:srgbClr val="7030A0"/>
                </a:solidFill>
              </a:endParaRPr>
            </a:p>
            <a:p>
              <a:pPr algn="ctr"/>
              <a:endParaRPr lang="de-DE" sz="2000" dirty="0">
                <a:solidFill>
                  <a:srgbClr val="7030A0"/>
                </a:solidFill>
              </a:endParaRPr>
            </a:p>
          </p:txBody>
        </p:sp>
        <p:sp>
          <p:nvSpPr>
            <p:cNvPr id="7" name="Textfeld 6"/>
            <p:cNvSpPr txBox="1"/>
            <p:nvPr/>
          </p:nvSpPr>
          <p:spPr>
            <a:xfrm>
              <a:off x="585835" y="648490"/>
              <a:ext cx="3026979" cy="2308324"/>
            </a:xfrm>
            <a:prstGeom prst="rect">
              <a:avLst/>
            </a:prstGeom>
            <a:noFill/>
          </p:spPr>
          <p:txBody>
            <a:bodyPr wrap="square" rtlCol="0">
              <a:spAutoFit/>
            </a:bodyPr>
            <a:lstStyle/>
            <a:p>
              <a:pPr algn="ctr"/>
              <a:r>
                <a:rPr lang="de-DE" dirty="0" smtClean="0">
                  <a:solidFill>
                    <a:srgbClr val="FF0000"/>
                  </a:solidFill>
                </a:rPr>
                <a:t>Vor der Wahl, lautstark:</a:t>
              </a:r>
            </a:p>
            <a:p>
              <a:pPr algn="ctr"/>
              <a:r>
                <a:rPr lang="de-DE" dirty="0" smtClean="0">
                  <a:solidFill>
                    <a:srgbClr val="7030A0"/>
                  </a:solidFill>
                </a:rPr>
                <a:t>Technologieoffenheit</a:t>
              </a:r>
              <a:r>
                <a:rPr lang="de-DE" dirty="0">
                  <a:solidFill>
                    <a:srgbClr val="7030A0"/>
                  </a:solidFill>
                </a:rPr>
                <a:t>!! Technologieoffenheit! Technologieoffenheit!! Technologieoffenheit!! Technologieoffenheit!! Technologieoffenheit!!</a:t>
              </a:r>
              <a:br>
                <a:rPr lang="de-DE" dirty="0">
                  <a:solidFill>
                    <a:srgbClr val="7030A0"/>
                  </a:solidFill>
                </a:rPr>
              </a:br>
              <a:r>
                <a:rPr lang="de-DE" dirty="0">
                  <a:solidFill>
                    <a:srgbClr val="7030A0"/>
                  </a:solidFill>
                </a:rPr>
                <a:t>………………………………..</a:t>
              </a:r>
            </a:p>
          </p:txBody>
        </p:sp>
      </p:grpSp>
      <p:sp>
        <p:nvSpPr>
          <p:cNvPr id="9" name="Textfeld 8"/>
          <p:cNvSpPr txBox="1"/>
          <p:nvPr/>
        </p:nvSpPr>
        <p:spPr>
          <a:xfrm>
            <a:off x="16188" y="3500426"/>
            <a:ext cx="3827282" cy="3416320"/>
          </a:xfrm>
          <a:prstGeom prst="rect">
            <a:avLst/>
          </a:prstGeom>
          <a:noFill/>
        </p:spPr>
        <p:txBody>
          <a:bodyPr wrap="square" rtlCol="0">
            <a:spAutoFit/>
          </a:bodyPr>
          <a:lstStyle/>
          <a:p>
            <a:r>
              <a:rPr lang="de-DE" sz="2400" dirty="0" smtClean="0">
                <a:solidFill>
                  <a:srgbClr val="FF0000"/>
                </a:solidFill>
              </a:rPr>
              <a:t>jetzt </a:t>
            </a:r>
          </a:p>
          <a:p>
            <a:r>
              <a:rPr lang="de-DE" sz="2400" dirty="0" smtClean="0"/>
              <a:t>E-</a:t>
            </a:r>
            <a:r>
              <a:rPr lang="de-DE" sz="2400" dirty="0" err="1" smtClean="0"/>
              <a:t>Fuels</a:t>
            </a:r>
            <a:r>
              <a:rPr lang="de-DE" sz="2400" dirty="0" smtClean="0"/>
              <a:t>, z.B. Biomethan, </a:t>
            </a:r>
            <a:r>
              <a:rPr lang="de-DE" sz="2400" dirty="0" err="1" smtClean="0"/>
              <a:t>Bioöl</a:t>
            </a:r>
            <a:r>
              <a:rPr lang="de-DE" sz="2400" dirty="0" smtClean="0"/>
              <a:t>, synthetisches Erdgas usw. sind teuer und sehr rar!</a:t>
            </a:r>
          </a:p>
          <a:p>
            <a:endParaRPr lang="de-DE" sz="2400" dirty="0"/>
          </a:p>
          <a:p>
            <a:r>
              <a:rPr lang="de-DE" sz="2400" dirty="0" smtClean="0">
                <a:solidFill>
                  <a:schemeClr val="accent6">
                    <a:lumMod val="75000"/>
                  </a:schemeClr>
                </a:solidFill>
              </a:rPr>
              <a:t>aber</a:t>
            </a:r>
          </a:p>
          <a:p>
            <a:r>
              <a:rPr lang="de-DE" sz="2400" dirty="0" smtClean="0"/>
              <a:t>war alles vorher schon bekannt und zugelassen,</a:t>
            </a:r>
          </a:p>
          <a:p>
            <a:r>
              <a:rPr lang="de-DE" sz="2400" dirty="0" smtClean="0"/>
              <a:t>aber realitätsfern!</a:t>
            </a:r>
            <a:endParaRPr lang="de-DE" sz="2400" dirty="0"/>
          </a:p>
        </p:txBody>
      </p:sp>
      <p:sp>
        <p:nvSpPr>
          <p:cNvPr id="4" name="Textfeld 3"/>
          <p:cNvSpPr txBox="1"/>
          <p:nvPr/>
        </p:nvSpPr>
        <p:spPr>
          <a:xfrm>
            <a:off x="4857432" y="478807"/>
            <a:ext cx="3306180" cy="1015663"/>
          </a:xfrm>
          <a:prstGeom prst="rect">
            <a:avLst/>
          </a:prstGeom>
          <a:noFill/>
        </p:spPr>
        <p:txBody>
          <a:bodyPr wrap="square" rtlCol="0">
            <a:spAutoFit/>
          </a:bodyPr>
          <a:lstStyle/>
          <a:p>
            <a:r>
              <a:rPr lang="de-DE" sz="2000" b="1" dirty="0" smtClean="0">
                <a:solidFill>
                  <a:srgbClr val="FF0000"/>
                </a:solidFill>
              </a:rPr>
              <a:t>Wussten diese CDU/CSU Politiker tatsächlich von was sie redeten???</a:t>
            </a:r>
            <a:endParaRPr lang="de-DE" sz="2000" b="1" dirty="0">
              <a:solidFill>
                <a:srgbClr val="FF0000"/>
              </a:solidFill>
            </a:endParaRPr>
          </a:p>
        </p:txBody>
      </p:sp>
      <p:pic>
        <p:nvPicPr>
          <p:cNvPr id="5" name="Grafik 4"/>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18622" y="29931"/>
            <a:ext cx="4161404" cy="3314700"/>
          </a:xfrm>
          <a:prstGeom prst="rect">
            <a:avLst/>
          </a:prstGeom>
        </p:spPr>
      </p:pic>
    </p:spTree>
    <p:extLst>
      <p:ext uri="{BB962C8B-B14F-4D97-AF65-F5344CB8AC3E}">
        <p14:creationId xmlns:p14="http://schemas.microsoft.com/office/powerpoint/2010/main" val="272327261"/>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Grafik 2"/>
          <p:cNvPicPr/>
          <p:nvPr/>
        </p:nvPicPr>
        <p:blipFill>
          <a:blip r:embed="rId2" cstate="email">
            <a:lum contrast="20000"/>
            <a:extLst>
              <a:ext uri="{28A0092B-C50C-407E-A947-70E740481C1C}">
                <a14:useLocalDpi xmlns:a14="http://schemas.microsoft.com/office/drawing/2010/main"/>
              </a:ext>
            </a:extLst>
          </a:blip>
          <a:srcRect/>
          <a:stretch/>
        </p:blipFill>
        <p:spPr>
          <a:xfrm>
            <a:off x="308846" y="0"/>
            <a:ext cx="10667160" cy="6857280"/>
          </a:xfrm>
          <a:prstGeom prst="rect">
            <a:avLst/>
          </a:prstGeom>
          <a:noFill/>
          <a:ln w="0">
            <a:noFill/>
          </a:ln>
        </p:spPr>
      </p:pic>
      <p:sp>
        <p:nvSpPr>
          <p:cNvPr id="72" name="Textfeld 12"/>
          <p:cNvSpPr/>
          <p:nvPr/>
        </p:nvSpPr>
        <p:spPr>
          <a:xfrm>
            <a:off x="4069440" y="4942800"/>
            <a:ext cx="6516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endParaRPr lang="de-DE" sz="1800" b="0" u="none" strike="noStrike">
              <a:solidFill>
                <a:schemeClr val="dk1"/>
              </a:solidFill>
              <a:effectLst/>
              <a:uFillTx/>
              <a:latin typeface="Calibri"/>
            </a:endParaRPr>
          </a:p>
        </p:txBody>
      </p:sp>
      <p:sp>
        <p:nvSpPr>
          <p:cNvPr id="2" name="Textfeld 1"/>
          <p:cNvSpPr txBox="1"/>
          <p:nvPr/>
        </p:nvSpPr>
        <p:spPr>
          <a:xfrm>
            <a:off x="9300755" y="6453051"/>
            <a:ext cx="1402080" cy="246221"/>
          </a:xfrm>
          <a:prstGeom prst="rect">
            <a:avLst/>
          </a:prstGeom>
          <a:noFill/>
        </p:spPr>
        <p:txBody>
          <a:bodyPr wrap="square" rtlCol="0">
            <a:spAutoFit/>
          </a:bodyPr>
          <a:lstStyle/>
          <a:p>
            <a:r>
              <a:rPr lang="de-DE" sz="1000" dirty="0" smtClean="0"/>
              <a:t>Bund Naturschutz</a:t>
            </a:r>
            <a:endParaRPr lang="de-DE" sz="1000" dirty="0"/>
          </a:p>
        </p:txBody>
      </p:sp>
      <p:grpSp>
        <p:nvGrpSpPr>
          <p:cNvPr id="13" name="Gruppieren 12"/>
          <p:cNvGrpSpPr/>
          <p:nvPr/>
        </p:nvGrpSpPr>
        <p:grpSpPr>
          <a:xfrm>
            <a:off x="834248" y="2894316"/>
            <a:ext cx="10052827" cy="3549328"/>
            <a:chOff x="834248" y="2894316"/>
            <a:chExt cx="10052827" cy="3549328"/>
          </a:xfrm>
        </p:grpSpPr>
        <p:grpSp>
          <p:nvGrpSpPr>
            <p:cNvPr id="9" name="Gruppieren 8"/>
            <p:cNvGrpSpPr/>
            <p:nvPr/>
          </p:nvGrpSpPr>
          <p:grpSpPr>
            <a:xfrm>
              <a:off x="834248" y="2894316"/>
              <a:ext cx="10052827" cy="3549328"/>
              <a:chOff x="777098" y="2903722"/>
              <a:chExt cx="10052827" cy="3549328"/>
            </a:xfrm>
          </p:grpSpPr>
          <p:grpSp>
            <p:nvGrpSpPr>
              <p:cNvPr id="6" name="Gruppieren 5"/>
              <p:cNvGrpSpPr/>
              <p:nvPr/>
            </p:nvGrpSpPr>
            <p:grpSpPr>
              <a:xfrm>
                <a:off x="777098" y="2903722"/>
                <a:ext cx="7509652" cy="3549328"/>
                <a:chOff x="777098" y="2903680"/>
                <a:chExt cx="7509652" cy="3417585"/>
              </a:xfrm>
            </p:grpSpPr>
            <p:grpSp>
              <p:nvGrpSpPr>
                <p:cNvPr id="5" name="Gruppieren 4"/>
                <p:cNvGrpSpPr/>
                <p:nvPr/>
              </p:nvGrpSpPr>
              <p:grpSpPr>
                <a:xfrm>
                  <a:off x="777098" y="2957425"/>
                  <a:ext cx="7509652" cy="3363840"/>
                  <a:chOff x="777098" y="2957425"/>
                  <a:chExt cx="7509652" cy="3363840"/>
                </a:xfrm>
              </p:grpSpPr>
              <p:grpSp>
                <p:nvGrpSpPr>
                  <p:cNvPr id="74" name="Gruppieren 21"/>
                  <p:cNvGrpSpPr/>
                  <p:nvPr/>
                </p:nvGrpSpPr>
                <p:grpSpPr>
                  <a:xfrm>
                    <a:off x="777098" y="2957425"/>
                    <a:ext cx="7509652" cy="3363840"/>
                    <a:chOff x="745200" y="2936160"/>
                    <a:chExt cx="7509652" cy="3363840"/>
                  </a:xfrm>
                </p:grpSpPr>
                <p:grpSp>
                  <p:nvGrpSpPr>
                    <p:cNvPr id="75" name="Gruppieren 19"/>
                    <p:cNvGrpSpPr/>
                    <p:nvPr/>
                  </p:nvGrpSpPr>
                  <p:grpSpPr>
                    <a:xfrm>
                      <a:off x="745200" y="2936160"/>
                      <a:ext cx="7509652" cy="3363840"/>
                      <a:chOff x="745200" y="2936160"/>
                      <a:chExt cx="7509652" cy="3363840"/>
                    </a:xfrm>
                  </p:grpSpPr>
                  <p:grpSp>
                    <p:nvGrpSpPr>
                      <p:cNvPr id="76" name="Gruppieren 14"/>
                      <p:cNvGrpSpPr/>
                      <p:nvPr/>
                    </p:nvGrpSpPr>
                    <p:grpSpPr>
                      <a:xfrm>
                        <a:off x="745200" y="2936160"/>
                        <a:ext cx="7509652" cy="3045240"/>
                        <a:chOff x="745200" y="2936160"/>
                        <a:chExt cx="7509652" cy="3045240"/>
                      </a:xfrm>
                    </p:grpSpPr>
                    <p:sp>
                      <p:nvSpPr>
                        <p:cNvPr id="77" name="Rechteck 4"/>
                        <p:cNvSpPr/>
                        <p:nvPr/>
                      </p:nvSpPr>
                      <p:spPr>
                        <a:xfrm>
                          <a:off x="745200" y="2936160"/>
                          <a:ext cx="2234520" cy="304524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Calibri"/>
                          </a:endParaRPr>
                        </a:p>
                      </p:txBody>
                    </p:sp>
                    <p:sp>
                      <p:nvSpPr>
                        <p:cNvPr id="78" name="Rechteck 5"/>
                        <p:cNvSpPr/>
                        <p:nvPr/>
                      </p:nvSpPr>
                      <p:spPr>
                        <a:xfrm>
                          <a:off x="2914200" y="4556880"/>
                          <a:ext cx="2138400" cy="142380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Calibri"/>
                          </a:endParaRPr>
                        </a:p>
                      </p:txBody>
                    </p:sp>
                    <p:sp>
                      <p:nvSpPr>
                        <p:cNvPr id="79" name="Rechteck 6"/>
                        <p:cNvSpPr/>
                        <p:nvPr/>
                      </p:nvSpPr>
                      <p:spPr>
                        <a:xfrm>
                          <a:off x="3029400" y="2951640"/>
                          <a:ext cx="2080440" cy="1614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Calibri"/>
                          </a:endParaRPr>
                        </a:p>
                      </p:txBody>
                    </p:sp>
                    <p:sp>
                      <p:nvSpPr>
                        <p:cNvPr id="80" name="Rechteck 7"/>
                        <p:cNvSpPr/>
                        <p:nvPr/>
                      </p:nvSpPr>
                      <p:spPr>
                        <a:xfrm>
                          <a:off x="5041080" y="4563360"/>
                          <a:ext cx="3213772" cy="1418040"/>
                        </a:xfrm>
                        <a:prstGeom prst="rect">
                          <a:avLst/>
                        </a:prstGeom>
                        <a:solidFill>
                          <a:srgbClr val="5B9BD5"/>
                        </a:solidFill>
                        <a:ln>
                          <a:noFill/>
                        </a:ln>
                      </p:spPr>
                      <p:style>
                        <a:lnRef idx="2">
                          <a:schemeClr val="accent1">
                            <a:shade val="50000"/>
                          </a:schemeClr>
                        </a:lnRef>
                        <a:fillRef idx="1">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lt1"/>
                            </a:solidFill>
                            <a:effectLst/>
                            <a:uFillTx/>
                            <a:latin typeface="Calibri"/>
                          </a:endParaRPr>
                        </a:p>
                      </p:txBody>
                    </p:sp>
                    <p:sp>
                      <p:nvSpPr>
                        <p:cNvPr id="81" name="Textfeld 9"/>
                        <p:cNvSpPr/>
                        <p:nvPr/>
                      </p:nvSpPr>
                      <p:spPr>
                        <a:xfrm>
                          <a:off x="967320" y="3760920"/>
                          <a:ext cx="2134800" cy="175287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dirty="0">
                              <a:solidFill>
                                <a:schemeClr val="dk1"/>
                              </a:solidFill>
                              <a:effectLst/>
                              <a:uFillTx/>
                              <a:latin typeface="Calibri"/>
                            </a:rPr>
                            <a:t>Öl- und Gasheizungen dürfen weiter verwendet und eingebaut </a:t>
                          </a:r>
                          <a:r>
                            <a:rPr lang="de-DE" sz="1800" b="0" u="none" strike="noStrike" dirty="0" smtClean="0">
                              <a:solidFill>
                                <a:schemeClr val="dk1"/>
                              </a:solidFill>
                              <a:effectLst/>
                              <a:uFillTx/>
                              <a:latin typeface="Calibri"/>
                            </a:rPr>
                            <a:t/>
                          </a:r>
                          <a:br>
                            <a:rPr lang="de-DE" sz="1800" b="0" u="none" strike="noStrike" dirty="0" smtClean="0">
                              <a:solidFill>
                                <a:schemeClr val="dk1"/>
                              </a:solidFill>
                              <a:effectLst/>
                              <a:uFillTx/>
                              <a:latin typeface="Calibri"/>
                            </a:rPr>
                          </a:br>
                          <a:r>
                            <a:rPr lang="de-DE" sz="1800" b="0" u="none" strike="noStrike" dirty="0" smtClean="0">
                              <a:solidFill>
                                <a:schemeClr val="dk1"/>
                              </a:solidFill>
                              <a:effectLst/>
                              <a:uFillTx/>
                              <a:latin typeface="Calibri"/>
                            </a:rPr>
                            <a:t>werden !!!</a:t>
                          </a:r>
                          <a:endParaRPr lang="de-DE" sz="1800" b="0" u="none" strike="noStrike" dirty="0">
                            <a:solidFill>
                              <a:srgbClr val="000000"/>
                            </a:solidFill>
                            <a:effectLst/>
                            <a:uFillTx/>
                            <a:latin typeface="Arial"/>
                          </a:endParaRPr>
                        </a:p>
                      </p:txBody>
                    </p:sp>
                  </p:grpSp>
                  <p:sp>
                    <p:nvSpPr>
                      <p:cNvPr id="82" name="Textfeld 16"/>
                      <p:cNvSpPr/>
                      <p:nvPr/>
                    </p:nvSpPr>
                    <p:spPr>
                      <a:xfrm>
                        <a:off x="2802960" y="5935320"/>
                        <a:ext cx="4614840" cy="3646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1" u="none" strike="noStrike" dirty="0">
                            <a:solidFill>
                              <a:srgbClr val="FF0000"/>
                            </a:solidFill>
                            <a:effectLst/>
                            <a:uFillTx/>
                            <a:latin typeface="Calibri"/>
                          </a:rPr>
                          <a:t>GMG</a:t>
                        </a:r>
                        <a:r>
                          <a:rPr lang="de-DE" sz="1800" b="0" u="none" strike="noStrike" dirty="0">
                            <a:solidFill>
                              <a:schemeClr val="dk1"/>
                            </a:solidFill>
                            <a:effectLst/>
                            <a:uFillTx/>
                            <a:latin typeface="Calibri"/>
                          </a:rPr>
                          <a:t>       </a:t>
                        </a:r>
                        <a:endParaRPr lang="de-DE" sz="1800" b="0" u="none" strike="noStrike" dirty="0">
                          <a:solidFill>
                            <a:srgbClr val="000000"/>
                          </a:solidFill>
                          <a:effectLst/>
                          <a:uFillTx/>
                          <a:latin typeface="Arial"/>
                        </a:endParaRPr>
                      </a:p>
                    </p:txBody>
                  </p:sp>
                  <p:cxnSp>
                    <p:nvCxnSpPr>
                      <p:cNvPr id="83" name="Gerader Verbinder 18"/>
                      <p:cNvCxnSpPr/>
                      <p:nvPr/>
                    </p:nvCxnSpPr>
                    <p:spPr>
                      <a:xfrm>
                        <a:off x="3755880" y="6215760"/>
                        <a:ext cx="3171600" cy="10440"/>
                      </a:xfrm>
                      <a:prstGeom prst="straightConnector1">
                        <a:avLst/>
                      </a:prstGeom>
                      <a:ln w="57150">
                        <a:solidFill>
                          <a:srgbClr val="4472C4"/>
                        </a:solidFill>
                        <a:round/>
                      </a:ln>
                    </p:spPr>
                  </p:cxnSp>
                </p:grpSp>
                <p:sp>
                  <p:nvSpPr>
                    <p:cNvPr id="84" name="Textfeld 20"/>
                    <p:cNvSpPr/>
                    <p:nvPr/>
                  </p:nvSpPr>
                  <p:spPr>
                    <a:xfrm>
                      <a:off x="2766583" y="4646880"/>
                      <a:ext cx="5150193" cy="159898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de-DE" sz="1800" b="0" u="none" strike="noStrike" dirty="0">
                          <a:solidFill>
                            <a:schemeClr val="dk1"/>
                          </a:solidFill>
                          <a:effectLst/>
                          <a:uFillTx/>
                          <a:latin typeface="Calibri"/>
                        </a:rPr>
                        <a:t>für </a:t>
                      </a:r>
                      <a:r>
                        <a:rPr lang="de-DE" sz="1800" b="0" u="none" strike="noStrike" dirty="0" smtClean="0">
                          <a:solidFill>
                            <a:schemeClr val="dk1"/>
                          </a:solidFill>
                          <a:effectLst/>
                          <a:uFillTx/>
                          <a:latin typeface="Calibri"/>
                        </a:rPr>
                        <a:t>neue </a:t>
                      </a:r>
                      <a:r>
                        <a:rPr lang="de-DE" sz="1800" b="0" u="none" strike="noStrike" dirty="0">
                          <a:solidFill>
                            <a:schemeClr val="dk1"/>
                          </a:solidFill>
                          <a:effectLst/>
                          <a:uFillTx/>
                          <a:latin typeface="Calibri"/>
                        </a:rPr>
                        <a:t>Heizungen ab 2029 Biotreppe, Start mit </a:t>
                      </a:r>
                      <a:r>
                        <a:rPr lang="de-DE" sz="1800" b="0" u="none" strike="noStrike" dirty="0" smtClean="0">
                          <a:solidFill>
                            <a:schemeClr val="dk1"/>
                          </a:solidFill>
                          <a:effectLst/>
                          <a:uFillTx/>
                          <a:latin typeface="Calibri"/>
                        </a:rPr>
                        <a:t/>
                      </a:r>
                      <a:br>
                        <a:rPr lang="de-DE" sz="1800" b="0" u="none" strike="noStrike" dirty="0" smtClean="0">
                          <a:solidFill>
                            <a:schemeClr val="dk1"/>
                          </a:solidFill>
                          <a:effectLst/>
                          <a:uFillTx/>
                          <a:latin typeface="Calibri"/>
                        </a:rPr>
                      </a:br>
                      <a:r>
                        <a:rPr lang="de-DE" sz="1800" b="0" u="none" strike="noStrike" dirty="0" smtClean="0">
                          <a:solidFill>
                            <a:schemeClr val="dk1"/>
                          </a:solidFill>
                          <a:effectLst/>
                          <a:uFillTx/>
                          <a:latin typeface="Calibri"/>
                        </a:rPr>
                        <a:t>10 </a:t>
                      </a:r>
                      <a:r>
                        <a:rPr lang="de-DE" sz="1800" b="0" u="none" strike="noStrike" dirty="0">
                          <a:solidFill>
                            <a:schemeClr val="dk1"/>
                          </a:solidFill>
                          <a:effectLst/>
                          <a:uFillTx/>
                          <a:latin typeface="Calibri"/>
                        </a:rPr>
                        <a:t>% „</a:t>
                      </a:r>
                      <a:r>
                        <a:rPr lang="de-DE" sz="1800" b="0" u="none" strike="noStrike" dirty="0" smtClean="0">
                          <a:solidFill>
                            <a:schemeClr val="dk1"/>
                          </a:solidFill>
                          <a:effectLst/>
                          <a:uFillTx/>
                          <a:latin typeface="Calibri"/>
                        </a:rPr>
                        <a:t>Erneuerbaren“ </a:t>
                      </a:r>
                      <a:r>
                        <a:rPr lang="de-DE" sz="1800" b="0" u="none" strike="noStrike" dirty="0">
                          <a:solidFill>
                            <a:schemeClr val="dk1"/>
                          </a:solidFill>
                          <a:effectLst/>
                          <a:uFillTx/>
                          <a:latin typeface="Calibri"/>
                        </a:rPr>
                        <a:t>ansteigend bis zu </a:t>
                      </a:r>
                      <a:r>
                        <a:rPr lang="de-DE" dirty="0" smtClean="0">
                          <a:solidFill>
                            <a:schemeClr val="dk1"/>
                          </a:solidFill>
                          <a:latin typeface="Calibri"/>
                        </a:rPr>
                        <a:t>100</a:t>
                      </a:r>
                      <a:r>
                        <a:rPr lang="de-DE" sz="1800" b="0" u="none" strike="noStrike" dirty="0" smtClean="0">
                          <a:solidFill>
                            <a:schemeClr val="dk1"/>
                          </a:solidFill>
                          <a:effectLst/>
                          <a:uFillTx/>
                          <a:latin typeface="Calibri"/>
                        </a:rPr>
                        <a:t> </a:t>
                      </a:r>
                      <a:r>
                        <a:rPr lang="de-DE" sz="1800" b="0" u="none" strike="noStrike" dirty="0">
                          <a:solidFill>
                            <a:schemeClr val="dk1"/>
                          </a:solidFill>
                          <a:effectLst/>
                          <a:uFillTx/>
                          <a:latin typeface="Calibri"/>
                        </a:rPr>
                        <a:t>% </a:t>
                      </a:r>
                      <a:r>
                        <a:rPr lang="de-DE" sz="1800" b="0" u="none" strike="noStrike" dirty="0" smtClean="0">
                          <a:solidFill>
                            <a:schemeClr val="dk1"/>
                          </a:solidFill>
                          <a:effectLst/>
                          <a:uFillTx/>
                          <a:latin typeface="Calibri"/>
                        </a:rPr>
                        <a:t>in 2045 </a:t>
                      </a:r>
                      <a:r>
                        <a:rPr lang="de-DE" sz="2000" b="1" u="none" strike="noStrike" dirty="0" smtClean="0">
                          <a:solidFill>
                            <a:srgbClr val="FF0000"/>
                          </a:solidFill>
                          <a:effectLst/>
                          <a:uFillTx/>
                          <a:latin typeface="Calibri"/>
                        </a:rPr>
                        <a:t>Kostenfalle </a:t>
                      </a:r>
                      <a:r>
                        <a:rPr lang="de-DE" sz="2000" b="1" u="none" strike="noStrike" dirty="0">
                          <a:solidFill>
                            <a:srgbClr val="FF0000"/>
                          </a:solidFill>
                          <a:effectLst/>
                          <a:uFillTx/>
                          <a:latin typeface="Calibri"/>
                        </a:rPr>
                        <a:t>unter dem Deckmantel der </a:t>
                      </a:r>
                      <a:r>
                        <a:rPr lang="de-DE" sz="2000" b="1" u="none" strike="noStrike" dirty="0" smtClean="0">
                          <a:solidFill>
                            <a:srgbClr val="FF0000"/>
                          </a:solidFill>
                          <a:effectLst/>
                          <a:uFillTx/>
                          <a:latin typeface="Calibri"/>
                        </a:rPr>
                        <a:t>Technologieoffenheit für Mieter u. Vermieter!</a:t>
                      </a:r>
                      <a:br>
                        <a:rPr lang="de-DE" sz="2000" b="1" u="none" strike="noStrike" dirty="0" smtClean="0">
                          <a:solidFill>
                            <a:srgbClr val="FF0000"/>
                          </a:solidFill>
                          <a:effectLst/>
                          <a:uFillTx/>
                          <a:latin typeface="Calibri"/>
                        </a:rPr>
                      </a:br>
                      <a:endParaRPr lang="de-DE" sz="2000" b="0" u="none" strike="noStrike" dirty="0">
                        <a:solidFill>
                          <a:srgbClr val="000000"/>
                        </a:solidFill>
                        <a:effectLst/>
                        <a:uFillTx/>
                        <a:latin typeface="Arial"/>
                      </a:endParaRPr>
                    </a:p>
                  </p:txBody>
                </p:sp>
              </p:grpSp>
              <p:cxnSp>
                <p:nvCxnSpPr>
                  <p:cNvPr id="91" name="Gerade Verbindung mit Pfeil 8"/>
                  <p:cNvCxnSpPr/>
                  <p:nvPr/>
                </p:nvCxnSpPr>
                <p:spPr>
                  <a:xfrm flipV="1">
                    <a:off x="5372857" y="3049152"/>
                    <a:ext cx="720" cy="1356120"/>
                  </a:xfrm>
                  <a:prstGeom prst="straightConnector1">
                    <a:avLst/>
                  </a:prstGeom>
                  <a:ln w="38100">
                    <a:solidFill>
                      <a:srgbClr val="00B050"/>
                    </a:solidFill>
                    <a:prstDash val="sysDash"/>
                    <a:round/>
                    <a:tailEnd type="triangle" w="med" len="med"/>
                  </a:ln>
                </p:spPr>
              </p:cxnSp>
            </p:grpSp>
            <p:grpSp>
              <p:nvGrpSpPr>
                <p:cNvPr id="4" name="Gruppieren 3"/>
                <p:cNvGrpSpPr/>
                <p:nvPr/>
              </p:nvGrpSpPr>
              <p:grpSpPr>
                <a:xfrm>
                  <a:off x="4134600" y="2903680"/>
                  <a:ext cx="3988552" cy="1684185"/>
                  <a:chOff x="4134600" y="2903680"/>
                  <a:chExt cx="3988552" cy="1684185"/>
                </a:xfrm>
              </p:grpSpPr>
              <p:pic>
                <p:nvPicPr>
                  <p:cNvPr id="88" name="Grafik 23"/>
                  <p:cNvPicPr/>
                  <p:nvPr/>
                </p:nvPicPr>
                <p:blipFill rotWithShape="1">
                  <a:blip r:embed="rId3" cstate="email">
                    <a:extLst>
                      <a:ext uri="{28A0092B-C50C-407E-A947-70E740481C1C}">
                        <a14:useLocalDpi xmlns:a14="http://schemas.microsoft.com/office/drawing/2010/main"/>
                      </a:ext>
                    </a:extLst>
                  </a:blip>
                  <a:srcRect/>
                  <a:stretch/>
                </p:blipFill>
                <p:spPr>
                  <a:xfrm>
                    <a:off x="4134600" y="2903680"/>
                    <a:ext cx="3988552" cy="1684185"/>
                  </a:xfrm>
                  <a:prstGeom prst="rect">
                    <a:avLst/>
                  </a:prstGeom>
                  <a:noFill/>
                  <a:ln w="0">
                    <a:noFill/>
                  </a:ln>
                </p:spPr>
              </p:pic>
              <p:sp>
                <p:nvSpPr>
                  <p:cNvPr id="3" name="Rechteck 2"/>
                  <p:cNvSpPr/>
                  <p:nvPr/>
                </p:nvSpPr>
                <p:spPr>
                  <a:xfrm>
                    <a:off x="5604696" y="4132130"/>
                    <a:ext cx="799711" cy="96205"/>
                  </a:xfrm>
                  <a:prstGeom prst="rect">
                    <a:avLst/>
                  </a:prstGeom>
                  <a:solidFill>
                    <a:srgbClr val="539DA1"/>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de-DE"/>
                  </a:p>
                </p:txBody>
              </p:sp>
            </p:grpSp>
          </p:grpSp>
          <p:sp>
            <p:nvSpPr>
              <p:cNvPr id="8" name="Textfeld 7"/>
              <p:cNvSpPr txBox="1"/>
              <p:nvPr/>
            </p:nvSpPr>
            <p:spPr>
              <a:xfrm>
                <a:off x="9372600" y="4736205"/>
                <a:ext cx="1457325" cy="646331"/>
              </a:xfrm>
              <a:prstGeom prst="rect">
                <a:avLst/>
              </a:prstGeom>
              <a:noFill/>
            </p:spPr>
            <p:txBody>
              <a:bodyPr wrap="square" rtlCol="0">
                <a:spAutoFit/>
              </a:bodyPr>
              <a:lstStyle/>
              <a:p>
                <a:r>
                  <a:rPr lang="de-DE" dirty="0" smtClean="0"/>
                  <a:t>Überprüfung 2030</a:t>
                </a:r>
                <a:endParaRPr lang="de-DE" dirty="0"/>
              </a:p>
            </p:txBody>
          </p:sp>
        </p:grpSp>
        <p:sp>
          <p:nvSpPr>
            <p:cNvPr id="10" name="Rechteck 9"/>
            <p:cNvSpPr/>
            <p:nvPr/>
          </p:nvSpPr>
          <p:spPr>
            <a:xfrm>
              <a:off x="1056368" y="6112014"/>
              <a:ext cx="2486932" cy="24414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
        <p:nvSpPr>
          <p:cNvPr id="12" name="Textfeld 11"/>
          <p:cNvSpPr txBox="1"/>
          <p:nvPr/>
        </p:nvSpPr>
        <p:spPr>
          <a:xfrm>
            <a:off x="999218" y="6074312"/>
            <a:ext cx="2222703" cy="369332"/>
          </a:xfrm>
          <a:prstGeom prst="rect">
            <a:avLst/>
          </a:prstGeom>
          <a:noFill/>
        </p:spPr>
        <p:txBody>
          <a:bodyPr wrap="square" rtlCol="0">
            <a:spAutoFit/>
          </a:bodyPr>
          <a:lstStyle/>
          <a:p>
            <a:r>
              <a:rPr lang="de-DE" b="1" dirty="0" smtClean="0"/>
              <a:t>neuer Name: </a:t>
            </a:r>
            <a:r>
              <a:rPr lang="de-DE" b="1" dirty="0" err="1" smtClean="0"/>
              <a:t>GModG</a:t>
            </a:r>
            <a:endParaRPr lang="de-DE" b="1"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Textfeld 1"/>
          <p:cNvSpPr/>
          <p:nvPr/>
        </p:nvSpPr>
        <p:spPr>
          <a:xfrm>
            <a:off x="155520" y="76140"/>
            <a:ext cx="12035880" cy="6861963"/>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1" u="none" strike="noStrike" dirty="0" smtClean="0">
                <a:solidFill>
                  <a:schemeClr val="accent6">
                    <a:lumMod val="75000"/>
                  </a:schemeClr>
                </a:solidFill>
                <a:effectLst/>
                <a:uFillTx/>
                <a:latin typeface="Calibri"/>
              </a:rPr>
              <a:t>zwar noch </a:t>
            </a:r>
            <a:r>
              <a:rPr lang="de-DE" sz="1800" b="1" u="none" strike="noStrike" dirty="0">
                <a:solidFill>
                  <a:schemeClr val="accent6">
                    <a:lumMod val="75000"/>
                  </a:schemeClr>
                </a:solidFill>
                <a:effectLst/>
                <a:uFillTx/>
                <a:latin typeface="Calibri"/>
              </a:rPr>
              <a:t>geltende Klimaziele der Ampel:</a:t>
            </a:r>
            <a:endParaRPr lang="de-DE" sz="1800" b="0" u="none" strike="noStrike" dirty="0">
              <a:solidFill>
                <a:srgbClr val="000000"/>
              </a:solidFill>
              <a:effectLst/>
              <a:uFillTx/>
              <a:latin typeface="Arial"/>
            </a:endParaRPr>
          </a:p>
          <a:p>
            <a:pPr defTabSz="914400">
              <a:lnSpc>
                <a:spcPct val="100000"/>
              </a:lnSpc>
            </a:pPr>
            <a:endParaRPr lang="de-DE" sz="1800" b="0" u="none" strike="noStrike" dirty="0">
              <a:solidFill>
                <a:srgbClr val="000000"/>
              </a:solidFill>
              <a:effectLst/>
              <a:uFillTx/>
              <a:latin typeface="Arial"/>
            </a:endParaRPr>
          </a:p>
          <a:p>
            <a:pPr marL="343080" indent="-343080">
              <a:buClr>
                <a:srgbClr val="548235"/>
              </a:buClr>
              <a:buFont typeface="Arial"/>
              <a:buChar char="•"/>
            </a:pPr>
            <a:r>
              <a:rPr lang="de-DE" sz="2400" b="1" u="none" strike="noStrike" dirty="0" smtClean="0">
                <a:solidFill>
                  <a:schemeClr val="accent6">
                    <a:lumMod val="75000"/>
                  </a:schemeClr>
                </a:solidFill>
                <a:effectLst/>
                <a:uFillTx/>
                <a:latin typeface="Calibri"/>
              </a:rPr>
              <a:t>minus 65 </a:t>
            </a:r>
            <a:r>
              <a:rPr lang="de-DE" sz="2400" b="1" u="none" strike="noStrike" dirty="0">
                <a:solidFill>
                  <a:schemeClr val="accent6">
                    <a:lumMod val="75000"/>
                  </a:schemeClr>
                </a:solidFill>
                <a:effectLst/>
                <a:uFillTx/>
                <a:latin typeface="Calibri"/>
              </a:rPr>
              <a:t>% CO</a:t>
            </a:r>
            <a:r>
              <a:rPr lang="de-DE" sz="2400" b="1" u="none" strike="noStrike" baseline="-25000" dirty="0">
                <a:solidFill>
                  <a:schemeClr val="accent6">
                    <a:lumMod val="75000"/>
                  </a:schemeClr>
                </a:solidFill>
                <a:effectLst/>
                <a:uFillTx/>
                <a:latin typeface="Calibri"/>
              </a:rPr>
              <a:t>2</a:t>
            </a:r>
            <a:r>
              <a:rPr lang="de-DE" sz="2400" b="1" u="none" strike="noStrike" dirty="0">
                <a:solidFill>
                  <a:schemeClr val="accent6">
                    <a:lumMod val="75000"/>
                  </a:schemeClr>
                </a:solidFill>
                <a:effectLst/>
                <a:uFillTx/>
                <a:latin typeface="Calibri"/>
              </a:rPr>
              <a:t> </a:t>
            </a:r>
            <a:r>
              <a:rPr lang="de-DE" sz="2400" b="1" u="none" strike="noStrike" dirty="0" smtClean="0">
                <a:solidFill>
                  <a:schemeClr val="accent6">
                    <a:lumMod val="75000"/>
                  </a:schemeClr>
                </a:solidFill>
                <a:effectLst/>
                <a:uFillTx/>
                <a:latin typeface="Calibri"/>
              </a:rPr>
              <a:t>(EU 55 %) </a:t>
            </a:r>
            <a:r>
              <a:rPr lang="de-DE" sz="2400" b="1" dirty="0">
                <a:solidFill>
                  <a:schemeClr val="accent6">
                    <a:lumMod val="75000"/>
                  </a:schemeClr>
                </a:solidFill>
              </a:rPr>
              <a:t>in </a:t>
            </a:r>
            <a:r>
              <a:rPr lang="de-DE" sz="2400" b="1" dirty="0" smtClean="0">
                <a:solidFill>
                  <a:schemeClr val="accent6">
                    <a:lumMod val="75000"/>
                  </a:schemeClr>
                </a:solidFill>
              </a:rPr>
              <a:t>2030 </a:t>
            </a:r>
            <a:r>
              <a:rPr lang="de-DE" sz="2400" b="1" u="none" strike="noStrike" dirty="0" smtClean="0">
                <a:solidFill>
                  <a:schemeClr val="accent6">
                    <a:lumMod val="75000"/>
                  </a:schemeClr>
                </a:solidFill>
                <a:effectLst/>
                <a:uFillTx/>
                <a:latin typeface="Calibri"/>
              </a:rPr>
              <a:t>gegenüber 1990,  </a:t>
            </a:r>
            <a:r>
              <a:rPr lang="de-DE" sz="2400" b="1" dirty="0" smtClean="0">
                <a:solidFill>
                  <a:srgbClr val="FF0000"/>
                </a:solidFill>
                <a:latin typeface="Calibri"/>
              </a:rPr>
              <a:t>aber </a:t>
            </a:r>
            <a:r>
              <a:rPr lang="de-DE" sz="2400" b="1" u="none" strike="noStrike" dirty="0" smtClean="0">
                <a:solidFill>
                  <a:srgbClr val="FF0000"/>
                </a:solidFill>
                <a:effectLst/>
                <a:uFillTx/>
                <a:latin typeface="Calibri"/>
              </a:rPr>
              <a:t>in </a:t>
            </a:r>
            <a:r>
              <a:rPr lang="de-DE" sz="2400" b="1" u="none" strike="noStrike" dirty="0">
                <a:solidFill>
                  <a:srgbClr val="FF0000"/>
                </a:solidFill>
                <a:effectLst/>
                <a:uFillTx/>
                <a:latin typeface="Calibri"/>
              </a:rPr>
              <a:t>2025 </a:t>
            </a:r>
            <a:r>
              <a:rPr lang="de-DE" sz="2400" b="1" u="none" strike="noStrike" dirty="0" smtClean="0">
                <a:solidFill>
                  <a:srgbClr val="FF0000"/>
                </a:solidFill>
                <a:effectLst/>
                <a:uFillTx/>
                <a:latin typeface="Calibri"/>
              </a:rPr>
              <a:t/>
            </a:r>
            <a:br>
              <a:rPr lang="de-DE" sz="2400" b="1" u="none" strike="noStrike" dirty="0" smtClean="0">
                <a:solidFill>
                  <a:srgbClr val="FF0000"/>
                </a:solidFill>
                <a:effectLst/>
                <a:uFillTx/>
                <a:latin typeface="Calibri"/>
              </a:rPr>
            </a:br>
            <a:r>
              <a:rPr lang="de-DE" sz="2400" b="1" u="none" strike="noStrike" dirty="0" smtClean="0">
                <a:solidFill>
                  <a:srgbClr val="FF0000"/>
                </a:solidFill>
                <a:effectLst/>
                <a:uFillTx/>
                <a:latin typeface="Calibri"/>
              </a:rPr>
              <a:t>           nur </a:t>
            </a:r>
            <a:r>
              <a:rPr lang="de-DE" sz="2400" b="1" u="none" strike="noStrike" dirty="0">
                <a:solidFill>
                  <a:srgbClr val="FF0000"/>
                </a:solidFill>
                <a:effectLst/>
                <a:uFillTx/>
                <a:latin typeface="Calibri"/>
              </a:rPr>
              <a:t>0,9 Mill</a:t>
            </a:r>
            <a:r>
              <a:rPr lang="de-DE" sz="2400" b="1" u="none" strike="noStrike" dirty="0" smtClean="0">
                <a:solidFill>
                  <a:srgbClr val="FF0000"/>
                </a:solidFill>
                <a:effectLst/>
                <a:uFillTx/>
                <a:latin typeface="Calibri"/>
              </a:rPr>
              <a:t>. t  von </a:t>
            </a:r>
            <a:r>
              <a:rPr lang="de-DE" sz="2400" b="1" dirty="0">
                <a:solidFill>
                  <a:srgbClr val="FF0000"/>
                </a:solidFill>
                <a:latin typeface="Calibri"/>
              </a:rPr>
              <a:t> </a:t>
            </a:r>
            <a:r>
              <a:rPr lang="de-DE" sz="2400" b="1" u="none" strike="noStrike" dirty="0" smtClean="0">
                <a:solidFill>
                  <a:srgbClr val="FF0000"/>
                </a:solidFill>
                <a:effectLst/>
                <a:uFillTx/>
                <a:latin typeface="Calibri"/>
              </a:rPr>
              <a:t>649 Mill</a:t>
            </a:r>
            <a:r>
              <a:rPr lang="de-DE" sz="2400" b="1" u="none" strike="noStrike" dirty="0">
                <a:solidFill>
                  <a:srgbClr val="FF0000"/>
                </a:solidFill>
                <a:effectLst/>
                <a:uFillTx/>
                <a:latin typeface="Calibri"/>
              </a:rPr>
              <a:t>. t </a:t>
            </a:r>
            <a:r>
              <a:rPr lang="de-DE" sz="2400" b="1" u="none" strike="noStrike" dirty="0" smtClean="0">
                <a:solidFill>
                  <a:srgbClr val="FF0000"/>
                </a:solidFill>
                <a:effectLst/>
                <a:uFillTx/>
                <a:latin typeface="Calibri"/>
              </a:rPr>
              <a:t>CO</a:t>
            </a:r>
            <a:r>
              <a:rPr lang="de-DE" sz="2400" b="1" u="none" strike="noStrike" baseline="-25000" dirty="0" smtClean="0">
                <a:solidFill>
                  <a:srgbClr val="FF0000"/>
                </a:solidFill>
                <a:effectLst/>
                <a:uFillTx/>
                <a:latin typeface="Calibri"/>
              </a:rPr>
              <a:t>2 </a:t>
            </a:r>
            <a:r>
              <a:rPr lang="de-DE" sz="2400" b="1" u="none" strike="noStrike" dirty="0" smtClean="0">
                <a:solidFill>
                  <a:srgbClr val="FF0000"/>
                </a:solidFill>
                <a:effectLst/>
                <a:uFillTx/>
                <a:latin typeface="Calibri"/>
              </a:rPr>
              <a:t>reduziert</a:t>
            </a:r>
            <a:r>
              <a:rPr lang="de-DE" sz="2400" dirty="0" smtClean="0">
                <a:solidFill>
                  <a:srgbClr val="FF0000"/>
                </a:solidFill>
                <a:latin typeface="Arial"/>
              </a:rPr>
              <a:t>,</a:t>
            </a:r>
            <a:r>
              <a:rPr lang="de-DE" sz="2400" b="1" u="none" strike="noStrike" dirty="0" smtClean="0">
                <a:solidFill>
                  <a:srgbClr val="FF0000"/>
                </a:solidFill>
                <a:effectLst/>
                <a:uFillTx/>
                <a:latin typeface="Calibri"/>
              </a:rPr>
              <a:t> </a:t>
            </a:r>
            <a:r>
              <a:rPr lang="de-DE" sz="2400" b="1" u="none" strike="noStrike" dirty="0">
                <a:solidFill>
                  <a:srgbClr val="FF0000"/>
                </a:solidFill>
                <a:effectLst/>
                <a:uFillTx/>
                <a:latin typeface="Calibri"/>
              </a:rPr>
              <a:t>pro Jahr aber minus 42 Mill.t notwendig!</a:t>
            </a:r>
            <a:endParaRPr lang="de-DE" sz="2400" b="0" u="none" strike="noStrike" dirty="0">
              <a:solidFill>
                <a:srgbClr val="000000"/>
              </a:solidFill>
              <a:effectLst/>
              <a:uFillTx/>
              <a:latin typeface="Arial"/>
            </a:endParaRPr>
          </a:p>
          <a:p>
            <a:pPr defTabSz="914400">
              <a:lnSpc>
                <a:spcPct val="100000"/>
              </a:lnSpc>
            </a:pPr>
            <a:r>
              <a:rPr lang="de-DE" sz="1800" b="1" u="none" strike="noStrike" dirty="0">
                <a:solidFill>
                  <a:srgbClr val="FF0000"/>
                </a:solidFill>
                <a:effectLst/>
                <a:uFillTx/>
                <a:latin typeface="Calibri"/>
              </a:rPr>
              <a:t>				</a:t>
            </a:r>
            <a:endParaRPr lang="de-DE" sz="1800" b="0" u="none" strike="noStrike" dirty="0">
              <a:solidFill>
                <a:srgbClr val="000000"/>
              </a:solidFill>
              <a:effectLst/>
              <a:uFillTx/>
              <a:latin typeface="Arial"/>
            </a:endParaRPr>
          </a:p>
          <a:p>
            <a:pPr marL="343080" indent="-343080">
              <a:buClr>
                <a:srgbClr val="548235"/>
              </a:buClr>
              <a:buFont typeface="Arial"/>
              <a:buChar char="•"/>
            </a:pPr>
            <a:r>
              <a:rPr lang="de-DE" sz="2400" b="1" u="none" strike="noStrike" dirty="0" smtClean="0">
                <a:solidFill>
                  <a:schemeClr val="accent6">
                    <a:lumMod val="75000"/>
                  </a:schemeClr>
                </a:solidFill>
                <a:effectLst/>
                <a:uFillTx/>
                <a:latin typeface="Calibri"/>
              </a:rPr>
              <a:t>100 </a:t>
            </a:r>
            <a:r>
              <a:rPr lang="de-DE" sz="2400" b="1" u="none" strike="noStrike" dirty="0">
                <a:solidFill>
                  <a:schemeClr val="accent6">
                    <a:lumMod val="75000"/>
                  </a:schemeClr>
                </a:solidFill>
                <a:effectLst/>
                <a:uFillTx/>
                <a:latin typeface="Calibri"/>
              </a:rPr>
              <a:t>% CO</a:t>
            </a:r>
            <a:r>
              <a:rPr lang="de-DE" sz="2400" b="1" u="none" strike="noStrike" baseline="-25000" dirty="0">
                <a:solidFill>
                  <a:schemeClr val="accent6">
                    <a:lumMod val="75000"/>
                  </a:schemeClr>
                </a:solidFill>
                <a:effectLst/>
                <a:uFillTx/>
                <a:latin typeface="Calibri"/>
              </a:rPr>
              <a:t>2</a:t>
            </a:r>
            <a:r>
              <a:rPr lang="de-DE" sz="2400" b="1" u="none" strike="noStrike" dirty="0">
                <a:solidFill>
                  <a:schemeClr val="accent6">
                    <a:lumMod val="75000"/>
                  </a:schemeClr>
                </a:solidFill>
                <a:effectLst/>
                <a:uFillTx/>
                <a:latin typeface="Calibri"/>
              </a:rPr>
              <a:t> </a:t>
            </a:r>
            <a:r>
              <a:rPr lang="de-DE" sz="2400" b="1" dirty="0">
                <a:solidFill>
                  <a:schemeClr val="accent6">
                    <a:lumMod val="75000"/>
                  </a:schemeClr>
                </a:solidFill>
              </a:rPr>
              <a:t>Reduktion </a:t>
            </a:r>
            <a:r>
              <a:rPr lang="de-DE" sz="2400" b="1" dirty="0" smtClean="0">
                <a:solidFill>
                  <a:schemeClr val="accent6">
                    <a:lumMod val="75000"/>
                  </a:schemeClr>
                </a:solidFill>
              </a:rPr>
              <a:t>in 2045 </a:t>
            </a:r>
            <a:r>
              <a:rPr lang="de-DE" sz="2400" b="1" dirty="0">
                <a:solidFill>
                  <a:schemeClr val="accent6">
                    <a:lumMod val="75000"/>
                  </a:schemeClr>
                </a:solidFill>
              </a:rPr>
              <a:t>(EU 2050</a:t>
            </a:r>
            <a:r>
              <a:rPr lang="de-DE" sz="2400" b="1" dirty="0" smtClean="0">
                <a:solidFill>
                  <a:schemeClr val="accent6">
                    <a:lumMod val="75000"/>
                  </a:schemeClr>
                </a:solidFill>
              </a:rPr>
              <a:t>)</a:t>
            </a:r>
            <a:r>
              <a:rPr lang="de-DE" sz="2400" b="1" dirty="0">
                <a:solidFill>
                  <a:schemeClr val="accent6">
                    <a:lumMod val="75000"/>
                  </a:schemeClr>
                </a:solidFill>
                <a:latin typeface="Calibri"/>
              </a:rPr>
              <a:t/>
            </a:r>
            <a:br>
              <a:rPr lang="de-DE" sz="2400" b="1" dirty="0">
                <a:solidFill>
                  <a:schemeClr val="accent6">
                    <a:lumMod val="75000"/>
                  </a:schemeClr>
                </a:solidFill>
                <a:latin typeface="Calibri"/>
              </a:rPr>
            </a:br>
            <a:endParaRPr lang="de-DE" sz="1800" b="0" u="none" strike="noStrike" dirty="0">
              <a:solidFill>
                <a:srgbClr val="000000"/>
              </a:solidFill>
              <a:effectLst/>
              <a:uFillTx/>
              <a:latin typeface="Arial"/>
            </a:endParaRPr>
          </a:p>
          <a:p>
            <a:pPr marL="343080" indent="-343080" defTabSz="914400">
              <a:lnSpc>
                <a:spcPct val="100000"/>
              </a:lnSpc>
              <a:buClr>
                <a:srgbClr val="000000"/>
              </a:buClr>
              <a:buFont typeface="Arial"/>
              <a:buChar char="•"/>
            </a:pPr>
            <a:r>
              <a:rPr lang="de-DE" sz="2400" b="1" u="none" strike="noStrike" dirty="0">
                <a:solidFill>
                  <a:schemeClr val="dk1"/>
                </a:solidFill>
                <a:effectLst/>
                <a:uFillTx/>
                <a:latin typeface="Calibri"/>
              </a:rPr>
              <a:t>Gesetzlich wäre konsequentes Klimaschutzprogramm nötig, aber nicht möglich mit dem neuen </a:t>
            </a:r>
            <a:r>
              <a:rPr lang="de-DE" sz="2400" b="1" u="none" strike="noStrike" dirty="0" err="1" smtClean="0">
                <a:solidFill>
                  <a:schemeClr val="accent1">
                    <a:lumMod val="75000"/>
                  </a:schemeClr>
                </a:solidFill>
                <a:effectLst/>
                <a:uFillTx/>
                <a:latin typeface="Calibri"/>
              </a:rPr>
              <a:t>GModG</a:t>
            </a:r>
            <a:r>
              <a:rPr lang="de-DE" sz="2400" b="1" u="none" strike="noStrike" dirty="0" smtClean="0">
                <a:solidFill>
                  <a:schemeClr val="accent1">
                    <a:lumMod val="75000"/>
                  </a:schemeClr>
                </a:solidFill>
                <a:effectLst/>
                <a:uFillTx/>
                <a:latin typeface="Calibri"/>
              </a:rPr>
              <a:t>. </a:t>
            </a:r>
            <a:br>
              <a:rPr lang="de-DE" sz="2400" b="1" u="none" strike="noStrike" dirty="0" smtClean="0">
                <a:solidFill>
                  <a:schemeClr val="accent1">
                    <a:lumMod val="75000"/>
                  </a:schemeClr>
                </a:solidFill>
                <a:effectLst/>
                <a:uFillTx/>
                <a:latin typeface="Calibri"/>
              </a:rPr>
            </a:br>
            <a:r>
              <a:rPr lang="de-DE" sz="1800" b="1" u="none" strike="noStrike" dirty="0" smtClean="0">
                <a:solidFill>
                  <a:schemeClr val="dk1"/>
                </a:solidFill>
                <a:effectLst/>
                <a:uFillTx/>
                <a:latin typeface="Calibri"/>
              </a:rPr>
              <a:t>Neu</a:t>
            </a:r>
            <a:r>
              <a:rPr lang="de-DE" sz="1800" b="1" u="none" strike="noStrike" dirty="0">
                <a:solidFill>
                  <a:schemeClr val="dk1"/>
                </a:solidFill>
                <a:effectLst/>
                <a:uFillTx/>
                <a:latin typeface="Calibri"/>
              </a:rPr>
              <a:t>: Bestrafung </a:t>
            </a:r>
            <a:r>
              <a:rPr lang="de-DE" sz="1800" b="1" u="none" strike="noStrike" dirty="0" smtClean="0">
                <a:solidFill>
                  <a:schemeClr val="dk1"/>
                </a:solidFill>
                <a:effectLst/>
                <a:uFillTx/>
                <a:latin typeface="Calibri"/>
              </a:rPr>
              <a:t>der </a:t>
            </a:r>
            <a:r>
              <a:rPr lang="de-DE" sz="1800" b="1" u="none" strike="noStrike" dirty="0">
                <a:solidFill>
                  <a:schemeClr val="dk1"/>
                </a:solidFill>
                <a:effectLst/>
                <a:uFillTx/>
                <a:latin typeface="Calibri"/>
              </a:rPr>
              <a:t>Vermieter </a:t>
            </a:r>
            <a:r>
              <a:rPr lang="de-DE" sz="1800" b="1" u="none" strike="noStrike" dirty="0" smtClean="0">
                <a:solidFill>
                  <a:schemeClr val="dk1"/>
                </a:solidFill>
                <a:effectLst/>
                <a:uFillTx/>
                <a:latin typeface="Calibri"/>
              </a:rPr>
              <a:t>u. Mieter beim </a:t>
            </a:r>
            <a:r>
              <a:rPr lang="de-DE" sz="1800" b="1" u="none" strike="noStrike" dirty="0">
                <a:solidFill>
                  <a:schemeClr val="dk1"/>
                </a:solidFill>
                <a:effectLst/>
                <a:uFillTx/>
                <a:latin typeface="Calibri"/>
              </a:rPr>
              <a:t>jetzt </a:t>
            </a:r>
            <a:r>
              <a:rPr lang="de-DE" sz="1800" b="1" u="none" strike="noStrike" dirty="0" smtClean="0">
                <a:solidFill>
                  <a:schemeClr val="dk1"/>
                </a:solidFill>
                <a:effectLst/>
                <a:uFillTx/>
                <a:latin typeface="Calibri"/>
              </a:rPr>
              <a:t>wieder erlaubten </a:t>
            </a:r>
            <a:r>
              <a:rPr lang="de-DE" sz="1800" b="1" u="none" strike="noStrike" dirty="0">
                <a:solidFill>
                  <a:schemeClr val="dk1"/>
                </a:solidFill>
                <a:effectLst/>
                <a:uFillTx/>
                <a:latin typeface="Calibri"/>
              </a:rPr>
              <a:t>Einbau neuer fossiler </a:t>
            </a:r>
            <a:r>
              <a:rPr lang="de-DE" sz="1800" b="1" u="none" strike="noStrike" dirty="0" smtClean="0">
                <a:solidFill>
                  <a:schemeClr val="dk1"/>
                </a:solidFill>
                <a:effectLst/>
                <a:uFillTx/>
                <a:latin typeface="Calibri"/>
              </a:rPr>
              <a:t>Heizungen ab 29.7.2026 *:</a:t>
            </a:r>
            <a:r>
              <a:rPr sz="1800" dirty="0"/>
              <a:t/>
            </a:r>
            <a:br>
              <a:rPr sz="1800" dirty="0"/>
            </a:br>
            <a:r>
              <a:rPr lang="de-DE" sz="1800" b="1" u="none" strike="noStrike" dirty="0" smtClean="0">
                <a:solidFill>
                  <a:schemeClr val="dk1"/>
                </a:solidFill>
                <a:effectLst/>
                <a:uFillTx/>
                <a:latin typeface="Calibri"/>
              </a:rPr>
              <a:t>1/2 von Netzentgelten, </a:t>
            </a:r>
            <a:r>
              <a:rPr lang="de-DE" sz="1800" b="1" u="none" strike="noStrike" dirty="0">
                <a:solidFill>
                  <a:schemeClr val="dk1"/>
                </a:solidFill>
                <a:effectLst/>
                <a:uFillTx/>
                <a:latin typeface="Calibri"/>
              </a:rPr>
              <a:t>Bio-Brennstoffkosten u. CO</a:t>
            </a:r>
            <a:r>
              <a:rPr lang="de-DE" sz="1800" b="1" u="none" strike="noStrike" baseline="-25000" dirty="0">
                <a:solidFill>
                  <a:schemeClr val="dk1"/>
                </a:solidFill>
                <a:effectLst/>
                <a:uFillTx/>
                <a:latin typeface="Calibri"/>
              </a:rPr>
              <a:t>2</a:t>
            </a:r>
            <a:r>
              <a:rPr lang="de-DE" sz="1800" b="1" u="none" strike="noStrike" dirty="0">
                <a:solidFill>
                  <a:schemeClr val="dk1"/>
                </a:solidFill>
                <a:effectLst/>
                <a:uFillTx/>
                <a:latin typeface="Calibri"/>
              </a:rPr>
              <a:t> </a:t>
            </a:r>
            <a:r>
              <a:rPr lang="de-DE" sz="1800" b="1" u="none" strike="noStrike" dirty="0" smtClean="0">
                <a:solidFill>
                  <a:schemeClr val="dk1"/>
                </a:solidFill>
                <a:effectLst/>
                <a:uFillTx/>
                <a:latin typeface="Calibri"/>
              </a:rPr>
              <a:t>Steuer!</a:t>
            </a:r>
            <a:br>
              <a:rPr lang="de-DE" sz="1800" b="1" u="none" strike="noStrike" dirty="0" smtClean="0">
                <a:solidFill>
                  <a:schemeClr val="dk1"/>
                </a:solidFill>
                <a:effectLst/>
                <a:uFillTx/>
                <a:latin typeface="Calibri"/>
              </a:rPr>
            </a:br>
            <a:endParaRPr lang="de-DE" sz="1800" b="1" u="none" strike="noStrike" dirty="0" smtClean="0">
              <a:solidFill>
                <a:schemeClr val="dk1"/>
              </a:solidFill>
              <a:effectLst/>
              <a:uFillTx/>
              <a:latin typeface="Calibri"/>
            </a:endParaRPr>
          </a:p>
          <a:p>
            <a:pPr marL="343080" indent="-343080">
              <a:buClr>
                <a:srgbClr val="000000"/>
              </a:buClr>
              <a:buFont typeface="Arial"/>
              <a:buChar char="•"/>
            </a:pPr>
            <a:r>
              <a:rPr lang="de-DE" b="1" dirty="0" smtClean="0">
                <a:solidFill>
                  <a:schemeClr val="accent6">
                    <a:lumMod val="75000"/>
                  </a:schemeClr>
                </a:solidFill>
                <a:latin typeface="Calibri"/>
              </a:rPr>
              <a:t>Grünquote </a:t>
            </a:r>
            <a:r>
              <a:rPr lang="de-DE" b="1" dirty="0" smtClean="0">
                <a:solidFill>
                  <a:schemeClr val="dk1"/>
                </a:solidFill>
                <a:latin typeface="Calibri"/>
              </a:rPr>
              <a:t>für bestehende Heizungen: </a:t>
            </a:r>
            <a:r>
              <a:rPr lang="de-DE" sz="1400" dirty="0"/>
              <a:t>Die Quote gilt für die </a:t>
            </a:r>
            <a:r>
              <a:rPr lang="de-DE" sz="1400" b="1" dirty="0"/>
              <a:t>Gaslieferanten und </a:t>
            </a:r>
            <a:r>
              <a:rPr lang="de-DE" sz="1400" b="1" dirty="0" err="1"/>
              <a:t>Inverkehrbringer</a:t>
            </a:r>
            <a:r>
              <a:rPr lang="de-DE" sz="1400" dirty="0"/>
              <a:t> von fossilen Brennstoffen. </a:t>
            </a:r>
            <a:r>
              <a:rPr lang="de-DE" sz="1400" dirty="0" smtClean="0"/>
              <a:t/>
            </a:r>
            <a:br>
              <a:rPr lang="de-DE" sz="1400" dirty="0" smtClean="0"/>
            </a:br>
            <a:r>
              <a:rPr lang="de-DE" sz="1400" dirty="0" smtClean="0"/>
              <a:t>Diese </a:t>
            </a:r>
            <a:r>
              <a:rPr lang="de-DE" sz="1400" dirty="0"/>
              <a:t>müssen ab </a:t>
            </a:r>
            <a:r>
              <a:rPr lang="de-DE" sz="1400" b="1" dirty="0"/>
              <a:t>2028</a:t>
            </a:r>
            <a:r>
              <a:rPr lang="de-DE" sz="1400" dirty="0"/>
              <a:t> bilanzmäßig mindestens </a:t>
            </a:r>
            <a:r>
              <a:rPr lang="de-DE" sz="1400" b="1" dirty="0"/>
              <a:t>1 % erneuerbare </a:t>
            </a:r>
            <a:r>
              <a:rPr lang="de-DE" sz="1400" b="1" dirty="0" smtClean="0"/>
              <a:t>Gase nachweisen</a:t>
            </a:r>
            <a:r>
              <a:rPr sz="1400" dirty="0"/>
              <a:t/>
            </a:r>
            <a:br>
              <a:rPr sz="1400" dirty="0"/>
            </a:br>
            <a:r>
              <a:rPr lang="de-DE" sz="2400" b="1" u="none" strike="noStrike" dirty="0">
                <a:solidFill>
                  <a:schemeClr val="dk1"/>
                </a:solidFill>
                <a:effectLst/>
                <a:uFillTx/>
                <a:latin typeface="Calibri"/>
              </a:rPr>
              <a:t> </a:t>
            </a:r>
            <a:endParaRPr lang="de-DE" sz="2400" b="0" u="none" strike="noStrike" dirty="0">
              <a:solidFill>
                <a:srgbClr val="000000"/>
              </a:solidFill>
              <a:effectLst/>
              <a:uFillTx/>
              <a:latin typeface="Arial"/>
            </a:endParaRPr>
          </a:p>
          <a:p>
            <a:pPr marL="343080" indent="-343080" defTabSz="914400">
              <a:lnSpc>
                <a:spcPct val="100000"/>
              </a:lnSpc>
              <a:buClr>
                <a:srgbClr val="000000"/>
              </a:buClr>
              <a:buFont typeface="Arial"/>
              <a:buChar char="•"/>
            </a:pPr>
            <a:r>
              <a:rPr lang="de-DE" sz="2400" b="1" u="none" strike="noStrike" dirty="0">
                <a:solidFill>
                  <a:schemeClr val="dk1"/>
                </a:solidFill>
                <a:effectLst/>
                <a:uFillTx/>
                <a:latin typeface="Calibri"/>
              </a:rPr>
              <a:t>Völlig </a:t>
            </a:r>
            <a:r>
              <a:rPr lang="de-DE" sz="2400" b="1" u="none" strike="noStrike" dirty="0">
                <a:solidFill>
                  <a:srgbClr val="0070C0"/>
                </a:solidFill>
                <a:effectLst/>
                <a:uFillTx/>
                <a:latin typeface="Calibri"/>
              </a:rPr>
              <a:t>ungenügende</a:t>
            </a:r>
            <a:r>
              <a:rPr lang="de-DE" sz="2400" b="1" u="none" strike="noStrike" dirty="0">
                <a:solidFill>
                  <a:schemeClr val="dk1"/>
                </a:solidFill>
                <a:effectLst/>
                <a:uFillTx/>
                <a:latin typeface="Calibri"/>
              </a:rPr>
              <a:t> Maßnahmen bisher beim Verkehr, sogar </a:t>
            </a:r>
            <a:r>
              <a:rPr lang="de-DE" sz="2400" b="1" u="none" strike="noStrike" dirty="0">
                <a:solidFill>
                  <a:srgbClr val="0070C0"/>
                </a:solidFill>
                <a:effectLst/>
                <a:uFillTx/>
                <a:latin typeface="Calibri"/>
              </a:rPr>
              <a:t>2,1 % Zuwachs </a:t>
            </a:r>
            <a:r>
              <a:rPr lang="de-DE" sz="2400" b="1" u="none" strike="noStrike" dirty="0">
                <a:solidFill>
                  <a:schemeClr val="dk1"/>
                </a:solidFill>
                <a:effectLst/>
                <a:uFillTx/>
                <a:latin typeface="Calibri"/>
              </a:rPr>
              <a:t>bei  </a:t>
            </a:r>
            <a:r>
              <a:rPr lang="de-DE" sz="2400" b="1" u="none" strike="noStrike" dirty="0" smtClean="0">
                <a:solidFill>
                  <a:schemeClr val="dk1"/>
                </a:solidFill>
                <a:effectLst/>
                <a:uFillTx/>
                <a:latin typeface="Calibri"/>
              </a:rPr>
              <a:t>Gebäuden</a:t>
            </a:r>
            <a:endParaRPr lang="de-DE" sz="2400" b="0" u="none" strike="noStrike" dirty="0">
              <a:solidFill>
                <a:srgbClr val="000000"/>
              </a:solidFill>
              <a:effectLst/>
              <a:uFillTx/>
              <a:latin typeface="Arial"/>
            </a:endParaRPr>
          </a:p>
          <a:p>
            <a:pPr marL="343080" indent="-343080" defTabSz="914400">
              <a:lnSpc>
                <a:spcPct val="100000"/>
              </a:lnSpc>
              <a:buClr>
                <a:srgbClr val="000000"/>
              </a:buClr>
              <a:buFont typeface="Arial"/>
              <a:buChar char="•"/>
            </a:pPr>
            <a:r>
              <a:rPr lang="de-DE" sz="2400" b="1" u="none" strike="noStrike" dirty="0">
                <a:solidFill>
                  <a:schemeClr val="dk1"/>
                </a:solidFill>
                <a:effectLst/>
                <a:uFillTx/>
                <a:latin typeface="Calibri"/>
              </a:rPr>
              <a:t>dagegen positive Tendenz bei der Industrie</a:t>
            </a:r>
            <a:endParaRPr lang="de-DE" sz="2400" b="0" u="none" strike="noStrike" dirty="0">
              <a:solidFill>
                <a:srgbClr val="000000"/>
              </a:solidFill>
              <a:effectLst/>
              <a:uFillTx/>
              <a:latin typeface="Arial"/>
            </a:endParaRPr>
          </a:p>
          <a:p>
            <a:pPr defTabSz="914400">
              <a:lnSpc>
                <a:spcPct val="100000"/>
              </a:lnSpc>
            </a:pPr>
            <a:endParaRPr lang="de-DE" sz="1800" b="0" u="none" strike="noStrike" dirty="0">
              <a:solidFill>
                <a:srgbClr val="000000"/>
              </a:solidFill>
              <a:effectLst/>
              <a:uFillTx/>
              <a:latin typeface="Arial"/>
            </a:endParaRPr>
          </a:p>
          <a:p>
            <a:pPr defTabSz="914400">
              <a:lnSpc>
                <a:spcPct val="100000"/>
              </a:lnSpc>
            </a:pPr>
            <a:r>
              <a:rPr lang="de-DE" sz="1800" b="0" u="none" strike="noStrike" dirty="0">
                <a:solidFill>
                  <a:schemeClr val="dk1"/>
                </a:solidFill>
                <a:effectLst/>
                <a:uFillTx/>
                <a:latin typeface="Calibri"/>
              </a:rPr>
              <a:t>Bundesverwaltungsgericht in Leipzig </a:t>
            </a:r>
            <a:r>
              <a:rPr lang="de-DE" sz="1800" b="0" u="none" strike="noStrike" dirty="0" smtClean="0">
                <a:solidFill>
                  <a:schemeClr val="dk1"/>
                </a:solidFill>
                <a:effectLst/>
                <a:uFillTx/>
                <a:latin typeface="Calibri"/>
              </a:rPr>
              <a:t>hat nach </a:t>
            </a:r>
            <a:r>
              <a:rPr lang="de-DE" sz="1800" b="0" u="none" strike="noStrike" dirty="0">
                <a:solidFill>
                  <a:schemeClr val="dk1"/>
                </a:solidFill>
                <a:effectLst/>
                <a:uFillTx/>
                <a:latin typeface="Calibri"/>
              </a:rPr>
              <a:t>einer Klage der Deutschen Umwelthilfe gegen das sogenannte Klimaschutzprogramm der Ampel-Regierung festgestellt, dass die Klimaschutzmaßnahmen nicht ausreichen, um die gesetzlichen Klimaziele zu erreichen</a:t>
            </a:r>
            <a:r>
              <a:rPr lang="de-DE" sz="1800" b="0" u="none" strike="noStrike" dirty="0" smtClean="0">
                <a:solidFill>
                  <a:schemeClr val="dk1"/>
                </a:solidFill>
                <a:effectLst/>
                <a:uFillTx/>
                <a:latin typeface="Calibri"/>
              </a:rPr>
              <a:t>. </a:t>
            </a:r>
            <a:br>
              <a:rPr lang="de-DE" sz="1800" b="0" u="none" strike="noStrike" dirty="0" smtClean="0">
                <a:solidFill>
                  <a:schemeClr val="dk1"/>
                </a:solidFill>
                <a:effectLst/>
                <a:uFillTx/>
                <a:latin typeface="Calibri"/>
              </a:rPr>
            </a:br>
            <a:r>
              <a:rPr lang="de-DE" sz="1800" b="0" u="none" strike="noStrike" dirty="0" smtClean="0">
                <a:solidFill>
                  <a:schemeClr val="dk1"/>
                </a:solidFill>
                <a:effectLst/>
                <a:uFillTx/>
                <a:latin typeface="Calibri"/>
              </a:rPr>
              <a:t>Neue Klagen der DUH stehen an, da die Ziele jetzt noch ferner sind.</a:t>
            </a:r>
            <a:endParaRPr lang="de-DE" sz="1800" b="0" u="none" strike="noStrike" dirty="0">
              <a:solidFill>
                <a:srgbClr val="000000"/>
              </a:solidFill>
              <a:effectLst/>
              <a:uFillTx/>
              <a:latin typeface="Arial"/>
            </a:endParaRPr>
          </a:p>
        </p:txBody>
      </p:sp>
      <p:sp>
        <p:nvSpPr>
          <p:cNvPr id="93" name="AutoShape 2" descr="Pressemitteilung"/>
          <p:cNvSpPr/>
          <p:nvPr/>
        </p:nvSpPr>
        <p:spPr>
          <a:xfrm>
            <a:off x="155520" y="-144360"/>
            <a:ext cx="304200" cy="3042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numCol="1" spcCol="0" anchor="t">
            <a:noAutofit/>
          </a:bodyPr>
          <a:lstStyle/>
          <a:p>
            <a:pPr defTabSz="914400">
              <a:lnSpc>
                <a:spcPct val="100000"/>
              </a:lnSpc>
            </a:pPr>
            <a:endParaRPr lang="de-DE" sz="1800" b="0" u="none" strike="noStrike">
              <a:solidFill>
                <a:schemeClr val="dk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Rechteck 1"/>
          <p:cNvSpPr/>
          <p:nvPr/>
        </p:nvSpPr>
        <p:spPr>
          <a:xfrm>
            <a:off x="-106218" y="960950"/>
            <a:ext cx="12191400" cy="452286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457200" indent="-457200" defTabSz="914400">
              <a:lnSpc>
                <a:spcPct val="100000"/>
              </a:lnSpc>
              <a:buClr>
                <a:srgbClr val="000000"/>
              </a:buClr>
              <a:buFont typeface="Arial"/>
              <a:buChar char="•"/>
            </a:pPr>
            <a:r>
              <a:rPr lang="de-DE" sz="2400" b="0" u="none" strike="noStrike" dirty="0">
                <a:solidFill>
                  <a:schemeClr val="dk1"/>
                </a:solidFill>
                <a:effectLst/>
                <a:uFillTx/>
                <a:latin typeface="Calibri"/>
              </a:rPr>
              <a:t>Die </a:t>
            </a:r>
            <a:r>
              <a:rPr lang="de-DE" sz="2400" b="1" u="none" strike="noStrike" dirty="0">
                <a:solidFill>
                  <a:srgbClr val="C00000"/>
                </a:solidFill>
                <a:effectLst/>
                <a:uFillTx/>
                <a:latin typeface="Calibri"/>
              </a:rPr>
              <a:t>kommunale Wärmeplanung </a:t>
            </a:r>
            <a:r>
              <a:rPr lang="de-DE" sz="2400" b="1" u="none" strike="noStrike" dirty="0" smtClean="0">
                <a:solidFill>
                  <a:srgbClr val="C00000"/>
                </a:solidFill>
                <a:effectLst/>
                <a:uFillTx/>
                <a:latin typeface="Calibri"/>
              </a:rPr>
              <a:t>nach </a:t>
            </a:r>
            <a:r>
              <a:rPr lang="de-DE" sz="2400" b="1" u="none" strike="noStrike" dirty="0" err="1" smtClean="0">
                <a:solidFill>
                  <a:srgbClr val="C00000"/>
                </a:solidFill>
                <a:effectLst/>
                <a:uFillTx/>
                <a:latin typeface="Calibri"/>
              </a:rPr>
              <a:t>GModG</a:t>
            </a:r>
            <a:r>
              <a:rPr lang="de-DE" sz="2400" b="1" u="none" strike="noStrike" dirty="0" smtClean="0">
                <a:solidFill>
                  <a:srgbClr val="C00000"/>
                </a:solidFill>
                <a:effectLst/>
                <a:uFillTx/>
                <a:latin typeface="Calibri"/>
              </a:rPr>
              <a:t/>
            </a:r>
            <a:br>
              <a:rPr lang="de-DE" sz="2400" b="1" u="none" strike="noStrike" dirty="0" smtClean="0">
                <a:solidFill>
                  <a:srgbClr val="C00000"/>
                </a:solidFill>
                <a:effectLst/>
                <a:uFillTx/>
                <a:latin typeface="Calibri"/>
              </a:rPr>
            </a:br>
            <a:r>
              <a:rPr lang="de-DE" sz="2400" b="1" u="none" strike="noStrike" dirty="0" smtClean="0">
                <a:solidFill>
                  <a:srgbClr val="C00000"/>
                </a:solidFill>
                <a:effectLst/>
                <a:uFillTx/>
                <a:latin typeface="Calibri"/>
              </a:rPr>
              <a:t/>
            </a:r>
            <a:br>
              <a:rPr lang="de-DE" sz="2400" b="1" u="none" strike="noStrike" dirty="0" smtClean="0">
                <a:solidFill>
                  <a:srgbClr val="C00000"/>
                </a:solidFill>
                <a:effectLst/>
                <a:uFillTx/>
                <a:latin typeface="Calibri"/>
              </a:rPr>
            </a:br>
            <a:r>
              <a:rPr lang="de-DE" sz="2400" b="0" u="none" strike="noStrike" dirty="0" smtClean="0">
                <a:solidFill>
                  <a:schemeClr val="dk1"/>
                </a:solidFill>
                <a:effectLst/>
                <a:uFillTx/>
                <a:latin typeface="Calibri"/>
              </a:rPr>
              <a:t>war </a:t>
            </a:r>
            <a:r>
              <a:rPr lang="de-DE" sz="2400" b="0" u="none" strike="noStrike" dirty="0">
                <a:solidFill>
                  <a:schemeClr val="dk1"/>
                </a:solidFill>
                <a:effectLst/>
                <a:uFillTx/>
                <a:latin typeface="Calibri"/>
              </a:rPr>
              <a:t>für Gemeinden mit mehr als 100.000 Einwohner*innen bis Mitte 2026</a:t>
            </a:r>
            <a:r>
              <a:rPr lang="de-DE" sz="2400" b="1" u="none" strike="noStrike" dirty="0">
                <a:solidFill>
                  <a:schemeClr val="dk1"/>
                </a:solidFill>
                <a:effectLst/>
                <a:uFillTx/>
                <a:latin typeface="Calibri"/>
              </a:rPr>
              <a:t> </a:t>
            </a:r>
            <a:r>
              <a:rPr lang="de-DE" sz="2400" b="0" u="none" strike="noStrike" dirty="0">
                <a:solidFill>
                  <a:schemeClr val="dk1"/>
                </a:solidFill>
                <a:effectLst/>
                <a:uFillTx/>
                <a:latin typeface="Calibri"/>
              </a:rPr>
              <a:t>verpflichtend. Kleinere Kommunen haben </a:t>
            </a:r>
            <a:r>
              <a:rPr lang="de-DE" sz="2400" b="0" u="none" strike="noStrike" dirty="0" smtClean="0">
                <a:solidFill>
                  <a:schemeClr val="dk1"/>
                </a:solidFill>
                <a:effectLst/>
                <a:uFillTx/>
                <a:latin typeface="Calibri"/>
              </a:rPr>
              <a:t>jetzt bis </a:t>
            </a:r>
            <a:r>
              <a:rPr lang="de-DE" sz="2400" dirty="0" smtClean="0">
                <a:solidFill>
                  <a:schemeClr val="dk1"/>
                </a:solidFill>
                <a:latin typeface="Calibri"/>
              </a:rPr>
              <a:t>6/</a:t>
            </a:r>
            <a:r>
              <a:rPr lang="de-DE" sz="2400" b="0" u="none" strike="noStrike" dirty="0" smtClean="0">
                <a:solidFill>
                  <a:schemeClr val="dk1"/>
                </a:solidFill>
                <a:effectLst/>
                <a:uFillTx/>
                <a:latin typeface="Calibri"/>
              </a:rPr>
              <a:t>2028</a:t>
            </a:r>
            <a:r>
              <a:rPr lang="de-DE" sz="2400" b="1" u="none" strike="noStrike" dirty="0" smtClean="0">
                <a:solidFill>
                  <a:schemeClr val="dk1"/>
                </a:solidFill>
                <a:effectLst/>
                <a:uFillTx/>
                <a:latin typeface="Calibri"/>
              </a:rPr>
              <a:t> </a:t>
            </a:r>
            <a:r>
              <a:rPr lang="de-DE" sz="2400" b="0" u="none" strike="noStrike" dirty="0">
                <a:solidFill>
                  <a:schemeClr val="dk1"/>
                </a:solidFill>
                <a:effectLst/>
                <a:uFillTx/>
                <a:latin typeface="Calibri"/>
              </a:rPr>
              <a:t>Zeit. </a:t>
            </a:r>
            <a:r>
              <a:rPr lang="de-DE" sz="2400" b="0" u="none" strike="noStrike" dirty="0" smtClean="0">
                <a:solidFill>
                  <a:schemeClr val="dk1"/>
                </a:solidFill>
                <a:effectLst/>
                <a:uFillTx/>
                <a:latin typeface="Calibri"/>
              </a:rPr>
              <a:t>Für Orte unter 10.000 Einwohner gilt vereinfachtes</a:t>
            </a:r>
            <a:r>
              <a:rPr lang="de-DE" sz="2400" dirty="0" smtClean="0">
                <a:solidFill>
                  <a:schemeClr val="dk1"/>
                </a:solidFill>
              </a:rPr>
              <a:t> Verfahren.</a:t>
            </a:r>
          </a:p>
          <a:p>
            <a:pPr marL="457200" indent="-457200">
              <a:buClr>
                <a:srgbClr val="000000"/>
              </a:buClr>
              <a:buFont typeface="Arial"/>
              <a:buChar char="•"/>
            </a:pPr>
            <a:r>
              <a:rPr lang="de-DE" sz="2400" b="0" u="none" strike="noStrike" dirty="0" smtClean="0">
                <a:solidFill>
                  <a:schemeClr val="dk1"/>
                </a:solidFill>
                <a:effectLst/>
                <a:uFillTx/>
                <a:latin typeface="Calibri"/>
              </a:rPr>
              <a:t>Für </a:t>
            </a:r>
            <a:r>
              <a:rPr lang="de-DE" sz="2400" b="0" u="none" strike="noStrike" dirty="0">
                <a:solidFill>
                  <a:schemeClr val="dk1"/>
                </a:solidFill>
                <a:effectLst/>
                <a:uFillTx/>
                <a:latin typeface="Calibri"/>
              </a:rPr>
              <a:t>eine erfolgreiche Wärmewende kommt es dabei auf eine </a:t>
            </a:r>
            <a:r>
              <a:rPr lang="de-DE" sz="2400" b="1" u="none" strike="noStrike" dirty="0">
                <a:solidFill>
                  <a:srgbClr val="C00000"/>
                </a:solidFill>
                <a:effectLst/>
                <a:uFillTx/>
                <a:latin typeface="Calibri"/>
              </a:rPr>
              <a:t>umfangreiche Beteiligung von Bürger*innen, Initiativen und Verbänden an.</a:t>
            </a:r>
            <a:endParaRPr lang="de-DE" sz="24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a:p>
            <a:pPr marL="457200" indent="-457200" defTabSz="914400">
              <a:lnSpc>
                <a:spcPct val="100000"/>
              </a:lnSpc>
              <a:buClr>
                <a:srgbClr val="000000"/>
              </a:buClr>
              <a:buFont typeface="Arial"/>
              <a:buChar char="•"/>
            </a:pPr>
            <a:r>
              <a:rPr lang="de-DE" sz="2400" b="0" u="none" strike="noStrike" dirty="0">
                <a:solidFill>
                  <a:schemeClr val="dk1"/>
                </a:solidFill>
                <a:effectLst/>
                <a:uFillTx/>
                <a:latin typeface="Calibri"/>
              </a:rPr>
              <a:t>In den Wärmeplänen müssen die Kommunen aufschlüsseln, wie in Zukunft Heizenergie </a:t>
            </a:r>
            <a:r>
              <a:rPr lang="de-DE" sz="2400" b="1" u="none" strike="noStrike" dirty="0">
                <a:solidFill>
                  <a:srgbClr val="C00000"/>
                </a:solidFill>
                <a:effectLst/>
                <a:uFillTx/>
                <a:latin typeface="Calibri"/>
              </a:rPr>
              <a:t>eingespart</a:t>
            </a:r>
            <a:r>
              <a:rPr lang="de-DE" sz="2400" b="0" u="none" strike="noStrike" dirty="0">
                <a:solidFill>
                  <a:schemeClr val="dk1"/>
                </a:solidFill>
                <a:effectLst/>
                <a:uFillTx/>
                <a:latin typeface="Calibri"/>
              </a:rPr>
              <a:t> und </a:t>
            </a:r>
            <a:r>
              <a:rPr lang="de-DE" sz="2400" b="1" u="none" strike="noStrike" dirty="0">
                <a:solidFill>
                  <a:schemeClr val="accent6">
                    <a:lumMod val="75000"/>
                  </a:schemeClr>
                </a:solidFill>
                <a:effectLst/>
                <a:uFillTx/>
                <a:latin typeface="Calibri"/>
              </a:rPr>
              <a:t>klimafreundliche</a:t>
            </a:r>
            <a:r>
              <a:rPr lang="de-DE" sz="2400" b="0" u="none" strike="noStrike" dirty="0">
                <a:solidFill>
                  <a:schemeClr val="dk1"/>
                </a:solidFill>
                <a:effectLst/>
                <a:uFillTx/>
                <a:latin typeface="Calibri"/>
              </a:rPr>
              <a:t> Wärmeversorgung sichergestellt werden soll. Eine Umsetzung der Pläne ist aber nicht verpflichtend. </a:t>
            </a:r>
            <a:r>
              <a:rPr sz="2400" dirty="0"/>
              <a:t/>
            </a:r>
            <a:br>
              <a:rPr sz="2400" dirty="0"/>
            </a:br>
            <a:endParaRPr lang="de-DE" sz="2400" b="0" u="none" strike="noStrike" dirty="0">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Rechteck 1"/>
          <p:cNvSpPr/>
          <p:nvPr/>
        </p:nvSpPr>
        <p:spPr>
          <a:xfrm>
            <a:off x="188280" y="244800"/>
            <a:ext cx="10422720" cy="199909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0" u="none" strike="noStrike" dirty="0">
                <a:solidFill>
                  <a:schemeClr val="dk1"/>
                </a:solidFill>
                <a:effectLst/>
                <a:uFillTx/>
                <a:latin typeface="Calibri"/>
              </a:rPr>
              <a:t>Der </a:t>
            </a:r>
            <a:r>
              <a:rPr lang="de-DE" sz="2800" b="1" u="none" strike="noStrike" dirty="0">
                <a:solidFill>
                  <a:srgbClr val="FF0000"/>
                </a:solidFill>
                <a:effectLst/>
                <a:uFillTx/>
                <a:latin typeface="Calibri"/>
              </a:rPr>
              <a:t>kommunale Wärmeplan </a:t>
            </a:r>
            <a:r>
              <a:rPr lang="de-DE" sz="2400" b="0" u="none" strike="noStrike" dirty="0">
                <a:solidFill>
                  <a:schemeClr val="dk1"/>
                </a:solidFill>
                <a:effectLst/>
                <a:uFillTx/>
                <a:latin typeface="Calibri"/>
              </a:rPr>
              <a:t>ist ein Fahrplan, wie Wärme in Städte und Dörfer in Zukunft bereitgestellt und wie Energie eingespart werden soll. Der Plan soll dabei das </a:t>
            </a:r>
            <a:r>
              <a:rPr lang="de-DE" sz="2400" b="0" u="none" strike="noStrike" dirty="0" smtClean="0">
                <a:solidFill>
                  <a:schemeClr val="dk1"/>
                </a:solidFill>
                <a:effectLst/>
                <a:uFillTx/>
                <a:latin typeface="Calibri"/>
              </a:rPr>
              <a:t>klare </a:t>
            </a:r>
            <a:r>
              <a:rPr lang="de-DE" sz="2400" b="0" u="none" strike="noStrike" dirty="0">
                <a:solidFill>
                  <a:schemeClr val="dk1"/>
                </a:solidFill>
                <a:effectLst/>
                <a:uFillTx/>
                <a:latin typeface="Calibri"/>
              </a:rPr>
              <a:t>Ziel für eine klimafreundliche Wärmeversorgung verfolgen. Dafür werden unter anderem Gebiete festgelegt, in denen zukünftig Wärmenetze verlegt werden oder wo weiterhin mit individuellen Heizungen geheizt wird.</a:t>
            </a:r>
            <a:endParaRPr lang="de-DE" sz="2400" b="0" u="none" strike="noStrike" dirty="0">
              <a:solidFill>
                <a:srgbClr val="000000"/>
              </a:solidFill>
              <a:effectLst/>
              <a:uFillTx/>
              <a:latin typeface="Arial"/>
            </a:endParaRPr>
          </a:p>
        </p:txBody>
      </p:sp>
      <p:pic>
        <p:nvPicPr>
          <p:cNvPr id="101" name="Grafik 5"/>
          <p:cNvPicPr/>
          <p:nvPr/>
        </p:nvPicPr>
        <p:blipFill>
          <a:blip r:embed="rId2" cstate="email">
            <a:extLst>
              <a:ext uri="{28A0092B-C50C-407E-A947-70E740481C1C}">
                <a14:useLocalDpi xmlns:a14="http://schemas.microsoft.com/office/drawing/2010/main"/>
              </a:ext>
            </a:extLst>
          </a:blip>
          <a:srcRect/>
          <a:stretch/>
        </p:blipFill>
        <p:spPr>
          <a:xfrm>
            <a:off x="188280" y="2325240"/>
            <a:ext cx="11582280" cy="4306680"/>
          </a:xfrm>
          <a:prstGeom prst="rect">
            <a:avLst/>
          </a:prstGeom>
          <a:noFill/>
          <a:ln w="0">
            <a:noFill/>
          </a:ln>
        </p:spPr>
      </p:pic>
      <p:pic>
        <p:nvPicPr>
          <p:cNvPr id="2" name="Grafik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789798" y="6631920"/>
            <a:ext cx="1402202" cy="2804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4" name="Grafik 1"/>
          <p:cNvPicPr/>
          <p:nvPr/>
        </p:nvPicPr>
        <p:blipFill>
          <a:blip r:embed="rId2" cstate="email">
            <a:extLst>
              <a:ext uri="{28A0092B-C50C-407E-A947-70E740481C1C}">
                <a14:useLocalDpi xmlns:a14="http://schemas.microsoft.com/office/drawing/2010/main"/>
              </a:ext>
            </a:extLst>
          </a:blip>
          <a:srcRect/>
          <a:stretch/>
        </p:blipFill>
        <p:spPr>
          <a:xfrm>
            <a:off x="0" y="-35280"/>
            <a:ext cx="9225360" cy="6892560"/>
          </a:xfrm>
          <a:prstGeom prst="rect">
            <a:avLst/>
          </a:prstGeom>
          <a:noFill/>
          <a:ln w="0">
            <a:noFill/>
          </a:ln>
        </p:spPr>
      </p:pic>
      <p:grpSp>
        <p:nvGrpSpPr>
          <p:cNvPr id="105" name="Gruppieren 8"/>
          <p:cNvGrpSpPr/>
          <p:nvPr/>
        </p:nvGrpSpPr>
        <p:grpSpPr>
          <a:xfrm>
            <a:off x="9389160" y="2604960"/>
            <a:ext cx="2699280" cy="3974676"/>
            <a:chOff x="9389160" y="2604960"/>
            <a:chExt cx="2699280" cy="3974676"/>
          </a:xfrm>
        </p:grpSpPr>
        <p:pic>
          <p:nvPicPr>
            <p:cNvPr id="106" name="Grafik 5"/>
            <p:cNvPicPr/>
            <p:nvPr/>
          </p:nvPicPr>
          <p:blipFill>
            <a:blip r:embed="rId3" cstate="email">
              <a:extLst>
                <a:ext uri="{28A0092B-C50C-407E-A947-70E740481C1C}">
                  <a14:useLocalDpi xmlns:a14="http://schemas.microsoft.com/office/drawing/2010/main"/>
                </a:ext>
              </a:extLst>
            </a:blip>
            <a:srcRect/>
            <a:stretch/>
          </p:blipFill>
          <p:spPr>
            <a:xfrm>
              <a:off x="9389160" y="3094560"/>
              <a:ext cx="2699280" cy="2442240"/>
            </a:xfrm>
            <a:prstGeom prst="rect">
              <a:avLst/>
            </a:prstGeom>
            <a:noFill/>
            <a:ln w="0">
              <a:noFill/>
            </a:ln>
          </p:spPr>
        </p:pic>
        <p:grpSp>
          <p:nvGrpSpPr>
            <p:cNvPr id="107" name="Gruppieren 7"/>
            <p:cNvGrpSpPr/>
            <p:nvPr/>
          </p:nvGrpSpPr>
          <p:grpSpPr>
            <a:xfrm>
              <a:off x="9389160" y="2604960"/>
              <a:ext cx="2699280" cy="3974676"/>
              <a:chOff x="9389160" y="2604960"/>
              <a:chExt cx="2699280" cy="3974676"/>
            </a:xfrm>
          </p:grpSpPr>
          <p:sp>
            <p:nvSpPr>
              <p:cNvPr id="108" name="Textfeld 2"/>
              <p:cNvSpPr/>
              <p:nvPr/>
            </p:nvSpPr>
            <p:spPr>
              <a:xfrm>
                <a:off x="9390240" y="2604960"/>
                <a:ext cx="2698200" cy="368640"/>
              </a:xfrm>
              <a:prstGeom prst="rect">
                <a:avLst/>
              </a:prstGeom>
              <a:solidFill>
                <a:schemeClr val="accent2"/>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dirty="0" smtClean="0">
                    <a:solidFill>
                      <a:schemeClr val="dk1"/>
                    </a:solidFill>
                    <a:effectLst/>
                    <a:uFillTx/>
                    <a:latin typeface="Calibri"/>
                  </a:rPr>
                  <a:t>Aus dem BUND </a:t>
                </a:r>
                <a:r>
                  <a:rPr lang="de-DE" sz="1800" b="0" u="none" strike="noStrike" dirty="0">
                    <a:solidFill>
                      <a:schemeClr val="dk1"/>
                    </a:solidFill>
                    <a:effectLst/>
                    <a:uFillTx/>
                    <a:latin typeface="Calibri"/>
                  </a:rPr>
                  <a:t>Papier </a:t>
                </a:r>
                <a:endParaRPr lang="de-DE" sz="1800" b="0" u="none" strike="noStrike" dirty="0">
                  <a:solidFill>
                    <a:srgbClr val="FFFFFF"/>
                  </a:solidFill>
                  <a:effectLst/>
                  <a:uFillTx/>
                  <a:latin typeface="Arial"/>
                </a:endParaRPr>
              </a:p>
            </p:txBody>
          </p:sp>
          <p:sp>
            <p:nvSpPr>
              <p:cNvPr id="109" name="Textfeld 6"/>
              <p:cNvSpPr/>
              <p:nvPr/>
            </p:nvSpPr>
            <p:spPr>
              <a:xfrm>
                <a:off x="9389160" y="5657760"/>
                <a:ext cx="2699280" cy="921876"/>
              </a:xfrm>
              <a:prstGeom prst="rect">
                <a:avLst/>
              </a:prstGeom>
              <a:solidFill>
                <a:schemeClr val="accent2">
                  <a:lumMod val="75000"/>
                </a:schemeClr>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dirty="0" smtClean="0">
                    <a:solidFill>
                      <a:schemeClr val="dk1"/>
                    </a:solidFill>
                    <a:effectLst/>
                    <a:uFillTx/>
                    <a:latin typeface="Calibri"/>
                  </a:rPr>
                  <a:t>hier werden </a:t>
                </a:r>
                <a:r>
                  <a:rPr lang="de-DE" sz="1800" b="0" u="none" strike="noStrike" dirty="0">
                    <a:solidFill>
                      <a:schemeClr val="dk1"/>
                    </a:solidFill>
                    <a:effectLst/>
                    <a:uFillTx/>
                    <a:latin typeface="Calibri"/>
                  </a:rPr>
                  <a:t>leider </a:t>
                </a:r>
                <a:r>
                  <a:rPr lang="de-DE" sz="1800" b="0" u="none" strike="noStrike" dirty="0" smtClean="0">
                    <a:solidFill>
                      <a:schemeClr val="dk1"/>
                    </a:solidFill>
                    <a:effectLst/>
                    <a:uFillTx/>
                    <a:latin typeface="Calibri"/>
                  </a:rPr>
                  <a:t>auch </a:t>
                </a:r>
              </a:p>
              <a:p>
                <a:pPr defTabSz="914400">
                  <a:lnSpc>
                    <a:spcPct val="100000"/>
                  </a:lnSpc>
                </a:pPr>
                <a:r>
                  <a:rPr lang="de-DE" sz="1800" b="0" u="none" strike="noStrike" dirty="0" smtClean="0">
                    <a:solidFill>
                      <a:schemeClr val="dk1"/>
                    </a:solidFill>
                    <a:effectLst/>
                    <a:uFillTx/>
                    <a:latin typeface="Calibri"/>
                  </a:rPr>
                  <a:t>Wärmenetze als „wichtig“ </a:t>
                </a:r>
                <a:r>
                  <a:rPr lang="de-DE" sz="1800" b="0" u="none" strike="noStrike" dirty="0" err="1" smtClean="0">
                    <a:solidFill>
                      <a:schemeClr val="dk1"/>
                    </a:solidFill>
                    <a:effectLst/>
                    <a:uFillTx/>
                    <a:latin typeface="Calibri"/>
                  </a:rPr>
                  <a:t>erwähntt</a:t>
                </a:r>
                <a:r>
                  <a:rPr lang="de-DE" sz="1800" b="0" u="none" strike="noStrike" dirty="0">
                    <a:solidFill>
                      <a:schemeClr val="dk1"/>
                    </a:solidFill>
                    <a:effectLst/>
                    <a:uFillTx/>
                    <a:latin typeface="Calibri"/>
                  </a:rPr>
                  <a:t>!</a:t>
                </a:r>
                <a:endParaRPr lang="de-DE" sz="1800" b="0" u="none" strike="noStrike" dirty="0">
                  <a:solidFill>
                    <a:srgbClr val="FFFFFF"/>
                  </a:solidFill>
                  <a:effectLst/>
                  <a:uFillTx/>
                  <a:latin typeface="Arial"/>
                </a:endParaRPr>
              </a:p>
            </p:txBody>
          </p:sp>
        </p:grpSp>
      </p:grpSp>
      <p:sp>
        <p:nvSpPr>
          <p:cNvPr id="110" name="Textfeld 3"/>
          <p:cNvSpPr/>
          <p:nvPr/>
        </p:nvSpPr>
        <p:spPr>
          <a:xfrm>
            <a:off x="9389160" y="1326240"/>
            <a:ext cx="2614680" cy="46080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a:solidFill>
                  <a:srgbClr val="C00000"/>
                </a:solidFill>
                <a:effectLst/>
                <a:uFillTx/>
                <a:latin typeface="Calibri"/>
              </a:rPr>
              <a:t>BUND/ifeu Papier</a:t>
            </a:r>
            <a:endParaRPr lang="de-DE" sz="2400" b="0" u="none" strike="noStrike">
              <a:solidFill>
                <a:srgbClr val="000000"/>
              </a:solidFill>
              <a:effectLst/>
              <a:uFillTx/>
              <a:latin typeface="Arial"/>
            </a:endParaRPr>
          </a:p>
        </p:txBody>
      </p:sp>
      <p:pic>
        <p:nvPicPr>
          <p:cNvPr id="2" name="Grafik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850038" y="6579636"/>
            <a:ext cx="1402202" cy="28044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 name="Textfeld 2"/>
          <p:cNvSpPr/>
          <p:nvPr/>
        </p:nvSpPr>
        <p:spPr>
          <a:xfrm>
            <a:off x="95693" y="222480"/>
            <a:ext cx="11930827" cy="6638825"/>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marL="343080" indent="-343080" algn="ctr" defTabSz="914400">
              <a:lnSpc>
                <a:spcPct val="100000"/>
              </a:lnSpc>
              <a:tabLst>
                <a:tab pos="0" algn="l"/>
              </a:tabLst>
            </a:pPr>
            <a:r>
              <a:rPr lang="de-DE" sz="2400" b="1" u="none" strike="noStrike" dirty="0">
                <a:solidFill>
                  <a:schemeClr val="dk1"/>
                </a:solidFill>
                <a:effectLst/>
                <a:uFillTx/>
                <a:latin typeface="Arial"/>
                <a:ea typeface="Times New Roman"/>
              </a:rPr>
              <a:t>Kommunale Wärmeplanung – </a:t>
            </a:r>
            <a:r>
              <a:rPr lang="de-DE" sz="2400" b="1" u="none" strike="noStrike" dirty="0">
                <a:solidFill>
                  <a:srgbClr val="FF0000"/>
                </a:solidFill>
                <a:effectLst/>
                <a:uFillTx/>
                <a:latin typeface="Arial"/>
                <a:ea typeface="Times New Roman"/>
              </a:rPr>
              <a:t>für eine wirtschaftliche und                          effiziente Wärmewende</a:t>
            </a:r>
            <a:r>
              <a:rPr lang="de-DE" sz="2800" b="1" u="none" strike="noStrike" dirty="0">
                <a:solidFill>
                  <a:srgbClr val="FF0000"/>
                </a:solidFill>
                <a:effectLst/>
                <a:uFillTx/>
                <a:latin typeface="Arial"/>
                <a:ea typeface="Times New Roman"/>
              </a:rPr>
              <a:t>  </a:t>
            </a:r>
            <a:endParaRPr lang="de-DE" sz="2800" b="0" u="none" strike="noStrike" dirty="0">
              <a:solidFill>
                <a:srgbClr val="000000"/>
              </a:solidFill>
              <a:effectLst/>
              <a:uFillTx/>
              <a:latin typeface="Arial"/>
            </a:endParaRPr>
          </a:p>
          <a:p>
            <a:pPr marL="343080" indent="-343080" defTabSz="914400">
              <a:lnSpc>
                <a:spcPct val="100000"/>
              </a:lnSpc>
              <a:tabLst>
                <a:tab pos="0" algn="l"/>
              </a:tabLst>
            </a:pPr>
            <a:r>
              <a:rPr lang="de-DE" sz="1800" b="1" u="none" strike="noStrike" dirty="0" smtClean="0">
                <a:solidFill>
                  <a:schemeClr val="dk1"/>
                </a:solidFill>
                <a:effectLst/>
                <a:uFillTx/>
                <a:latin typeface="Arial"/>
                <a:ea typeface="Times New Roman"/>
              </a:rPr>
              <a:t>Ein Zitat aus </a:t>
            </a:r>
            <a:r>
              <a:rPr lang="de-DE" sz="1800" b="1" u="none" strike="noStrike" dirty="0">
                <a:solidFill>
                  <a:schemeClr val="dk1"/>
                </a:solidFill>
                <a:effectLst/>
                <a:uFillTx/>
                <a:latin typeface="Arial"/>
                <a:ea typeface="Times New Roman"/>
              </a:rPr>
              <a:t>dem</a:t>
            </a:r>
            <a:r>
              <a:rPr sz="1800" dirty="0"/>
              <a:t/>
            </a:r>
            <a:br>
              <a:rPr sz="1800" dirty="0"/>
            </a:br>
            <a:endParaRPr lang="de-DE" sz="1800" b="0" u="none" strike="noStrike" dirty="0">
              <a:solidFill>
                <a:srgbClr val="000000"/>
              </a:solidFill>
              <a:effectLst/>
              <a:uFillTx/>
              <a:latin typeface="Arial"/>
            </a:endParaRPr>
          </a:p>
          <a:p>
            <a:pPr marL="343080" indent="-343080" defTabSz="914400">
              <a:lnSpc>
                <a:spcPct val="100000"/>
              </a:lnSpc>
              <a:tabLst>
                <a:tab pos="0" algn="l"/>
              </a:tabLst>
            </a:pPr>
            <a:r>
              <a:rPr lang="de-DE" sz="2000" b="1" u="none" strike="noStrike" dirty="0">
                <a:solidFill>
                  <a:srgbClr val="FF0000"/>
                </a:solidFill>
                <a:effectLst/>
                <a:uFillTx/>
                <a:latin typeface="Calibri"/>
                <a:ea typeface="Times New Roman"/>
              </a:rPr>
              <a:t>LAKEK, L</a:t>
            </a:r>
            <a:r>
              <a:rPr lang="de-DE" sz="2000" b="1" u="none" strike="noStrike" dirty="0">
                <a:solidFill>
                  <a:schemeClr val="dk1"/>
                </a:solidFill>
                <a:effectLst/>
                <a:uFillTx/>
                <a:latin typeface="Calibri"/>
                <a:ea typeface="Times New Roman"/>
              </a:rPr>
              <a:t>andes </a:t>
            </a:r>
            <a:r>
              <a:rPr lang="de-DE" sz="2000" b="1" u="none" strike="noStrike" dirty="0">
                <a:solidFill>
                  <a:srgbClr val="FF0000"/>
                </a:solidFill>
                <a:effectLst/>
                <a:uFillTx/>
                <a:latin typeface="Calibri"/>
                <a:ea typeface="Times New Roman"/>
              </a:rPr>
              <a:t>A</a:t>
            </a:r>
            <a:r>
              <a:rPr lang="de-DE" sz="2000" b="1" u="none" strike="noStrike" dirty="0">
                <a:solidFill>
                  <a:schemeClr val="dk1"/>
                </a:solidFill>
                <a:effectLst/>
                <a:uFillTx/>
                <a:latin typeface="Calibri"/>
                <a:ea typeface="Times New Roman"/>
              </a:rPr>
              <a:t>rbeitskreis </a:t>
            </a:r>
            <a:r>
              <a:rPr lang="de-DE" sz="2000" b="1" u="none" strike="noStrike" dirty="0">
                <a:solidFill>
                  <a:srgbClr val="FF0000"/>
                </a:solidFill>
                <a:effectLst/>
                <a:uFillTx/>
                <a:latin typeface="Calibri"/>
                <a:ea typeface="Times New Roman"/>
              </a:rPr>
              <a:t>K</a:t>
            </a:r>
            <a:r>
              <a:rPr lang="de-DE" sz="2000" b="1" u="none" strike="noStrike" dirty="0">
                <a:solidFill>
                  <a:schemeClr val="dk1"/>
                </a:solidFill>
                <a:effectLst/>
                <a:uFillTx/>
                <a:latin typeface="Calibri"/>
                <a:ea typeface="Times New Roman"/>
              </a:rPr>
              <a:t>reis </a:t>
            </a:r>
            <a:r>
              <a:rPr lang="de-DE" sz="2000" b="1" u="none" strike="noStrike" dirty="0">
                <a:solidFill>
                  <a:schemeClr val="accent6">
                    <a:lumMod val="50000"/>
                  </a:schemeClr>
                </a:solidFill>
                <a:effectLst/>
                <a:uFillTx/>
                <a:latin typeface="Calibri"/>
                <a:ea typeface="Times New Roman"/>
              </a:rPr>
              <a:t>E</a:t>
            </a:r>
            <a:r>
              <a:rPr lang="de-DE" sz="2000" b="1" u="none" strike="noStrike" dirty="0">
                <a:solidFill>
                  <a:schemeClr val="dk1"/>
                </a:solidFill>
                <a:effectLst/>
                <a:uFillTx/>
                <a:latin typeface="Calibri"/>
                <a:ea typeface="Times New Roman"/>
              </a:rPr>
              <a:t>nergie und </a:t>
            </a:r>
            <a:r>
              <a:rPr lang="de-DE" sz="2000" b="1" u="none" strike="noStrike" dirty="0">
                <a:solidFill>
                  <a:srgbClr val="FF0000"/>
                </a:solidFill>
                <a:effectLst/>
                <a:uFillTx/>
                <a:latin typeface="Calibri"/>
                <a:ea typeface="Times New Roman"/>
              </a:rPr>
              <a:t>K</a:t>
            </a:r>
            <a:r>
              <a:rPr lang="de-DE" sz="2000" b="1" u="none" strike="noStrike" dirty="0">
                <a:solidFill>
                  <a:schemeClr val="dk1"/>
                </a:solidFill>
                <a:effectLst/>
                <a:uFillTx/>
                <a:latin typeface="Calibri"/>
                <a:ea typeface="Times New Roman"/>
              </a:rPr>
              <a:t>lima im BUND Naturschutz in Bayern </a:t>
            </a:r>
            <a:r>
              <a:rPr lang="de-DE" sz="2000" b="1" u="none" strike="noStrike" dirty="0" smtClean="0">
                <a:solidFill>
                  <a:schemeClr val="dk1"/>
                </a:solidFill>
                <a:effectLst/>
                <a:uFillTx/>
                <a:latin typeface="Calibri"/>
                <a:ea typeface="Times New Roman"/>
              </a:rPr>
              <a:t>erarbeitete Info</a:t>
            </a:r>
            <a:r>
              <a:rPr sz="2000" dirty="0"/>
              <a:t/>
            </a:r>
            <a:br>
              <a:rPr sz="2000" dirty="0"/>
            </a:br>
            <a:r>
              <a:rPr lang="de-DE" sz="2000" b="1" u="none" strike="noStrike" dirty="0">
                <a:solidFill>
                  <a:schemeClr val="dk1"/>
                </a:solidFill>
                <a:effectLst/>
                <a:uFillTx/>
                <a:latin typeface="Calibri"/>
                <a:ea typeface="Times New Roman"/>
              </a:rPr>
              <a:t>      </a:t>
            </a:r>
            <a:endParaRPr lang="de-DE" sz="2000" b="0" u="none" strike="noStrike" dirty="0">
              <a:solidFill>
                <a:srgbClr val="000000"/>
              </a:solidFill>
              <a:effectLst/>
              <a:uFillTx/>
              <a:latin typeface="Arial"/>
            </a:endParaRPr>
          </a:p>
          <a:p>
            <a:pPr defTabSz="914400">
              <a:lnSpc>
                <a:spcPct val="100000"/>
              </a:lnSpc>
              <a:spcAft>
                <a:spcPts val="700"/>
              </a:spcAft>
              <a:tabLst>
                <a:tab pos="0" algn="l"/>
              </a:tabLst>
            </a:pPr>
            <a:r>
              <a:rPr lang="de-DE" sz="2000" b="1" u="none" strike="noStrike" dirty="0" smtClean="0">
                <a:solidFill>
                  <a:srgbClr val="000000"/>
                </a:solidFill>
                <a:effectLst/>
                <a:uFillTx/>
                <a:latin typeface="Arial"/>
                <a:ea typeface="Times New Roman"/>
              </a:rPr>
              <a:t>„Oft </a:t>
            </a:r>
            <a:r>
              <a:rPr lang="de-DE" sz="2000" b="1" u="none" strike="noStrike" dirty="0">
                <a:solidFill>
                  <a:srgbClr val="000000"/>
                </a:solidFill>
                <a:effectLst/>
                <a:uFillTx/>
                <a:latin typeface="Arial"/>
                <a:ea typeface="Times New Roman"/>
              </a:rPr>
              <a:t>wird „Wärmeplanung“ mit </a:t>
            </a:r>
            <a:r>
              <a:rPr lang="de-DE" sz="2000" b="1" u="none" strike="noStrike" dirty="0">
                <a:solidFill>
                  <a:schemeClr val="accent1">
                    <a:lumMod val="75000"/>
                  </a:schemeClr>
                </a:solidFill>
                <a:effectLst/>
                <a:uFillTx/>
                <a:latin typeface="Arial"/>
                <a:ea typeface="Times New Roman"/>
              </a:rPr>
              <a:t>„Wärmenetzplanung“ </a:t>
            </a:r>
            <a:r>
              <a:rPr lang="de-DE" sz="2000" b="1" u="none" strike="noStrike" dirty="0">
                <a:solidFill>
                  <a:srgbClr val="000000"/>
                </a:solidFill>
                <a:effectLst/>
                <a:uFillTx/>
                <a:latin typeface="Arial"/>
                <a:ea typeface="Times New Roman"/>
              </a:rPr>
              <a:t>gleichgesetzt. Wärmenetze werden aber zukünftig an Bedeutung verlieren und nur in Sonderfällen zum Einsatz kommen. </a:t>
            </a:r>
            <a:endParaRPr lang="de-DE" sz="2000" b="0" u="none" strike="noStrike" dirty="0">
              <a:solidFill>
                <a:srgbClr val="000000"/>
              </a:solidFill>
              <a:effectLst/>
              <a:uFillTx/>
              <a:latin typeface="Arial"/>
            </a:endParaRPr>
          </a:p>
          <a:p>
            <a:pPr defTabSz="914400">
              <a:lnSpc>
                <a:spcPct val="100000"/>
              </a:lnSpc>
              <a:spcAft>
                <a:spcPts val="700"/>
              </a:spcAft>
              <a:tabLst>
                <a:tab pos="0" algn="l"/>
              </a:tabLst>
            </a:pPr>
            <a:r>
              <a:rPr lang="de-DE" sz="2000" b="1" u="none" strike="noStrike" dirty="0">
                <a:solidFill>
                  <a:srgbClr val="000000"/>
                </a:solidFill>
                <a:effectLst/>
                <a:uFillTx/>
                <a:latin typeface="Arial"/>
                <a:ea typeface="Times New Roman"/>
              </a:rPr>
              <a:t>Vielfach gibt es mehrere Wege, ein Ziel zu erreichen. In diesem Gebiet jedoch ist ein Prinzip und eine Technologie tatsächlich den anderen Pfaden weit überlegen und daher aller meistens als einzige zu empfehlen. Die </a:t>
            </a:r>
            <a:r>
              <a:rPr lang="de-DE" sz="2000" b="1" u="none" strike="noStrike" dirty="0">
                <a:solidFill>
                  <a:srgbClr val="C00000"/>
                </a:solidFill>
                <a:effectLst/>
                <a:uFillTx/>
                <a:latin typeface="Arial"/>
                <a:ea typeface="Times New Roman"/>
              </a:rPr>
              <a:t>dezentrale Wärmepumpe </a:t>
            </a:r>
            <a:r>
              <a:rPr lang="de-DE" sz="2000" b="1" u="none" strike="noStrike" dirty="0">
                <a:solidFill>
                  <a:srgbClr val="000000"/>
                </a:solidFill>
                <a:effectLst/>
                <a:uFillTx/>
                <a:latin typeface="Arial"/>
                <a:ea typeface="Times New Roman"/>
              </a:rPr>
              <a:t>stellt sich dabei als die optimale Lösung heraus. </a:t>
            </a:r>
            <a:endParaRPr lang="de-DE" sz="2000" b="0" u="none" strike="noStrike" dirty="0">
              <a:solidFill>
                <a:srgbClr val="000000"/>
              </a:solidFill>
              <a:effectLst/>
              <a:uFillTx/>
              <a:latin typeface="Arial"/>
            </a:endParaRPr>
          </a:p>
          <a:p>
            <a:pPr defTabSz="914400">
              <a:lnSpc>
                <a:spcPct val="100000"/>
              </a:lnSpc>
              <a:spcAft>
                <a:spcPts val="700"/>
              </a:spcAft>
              <a:tabLst>
                <a:tab pos="0" algn="l"/>
              </a:tabLst>
            </a:pPr>
            <a:r>
              <a:rPr lang="de-DE" sz="2000" b="1" u="none" strike="noStrike" dirty="0">
                <a:solidFill>
                  <a:srgbClr val="000000"/>
                </a:solidFill>
                <a:effectLst/>
                <a:uFillTx/>
                <a:latin typeface="Arial"/>
                <a:ea typeface="Times New Roman"/>
              </a:rPr>
              <a:t>Der Schwerpunkt der Wärmeerzeugung wird sich zu Wärmepumpen unmittelbar bei den Endkunden verlagern, da für Wärmenetze keine effiziente und kostengünstige Einspeisemöglichkeit existiert: </a:t>
            </a: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Symbol" charset="2"/>
              <a:buChar char=""/>
              <a:tabLst>
                <a:tab pos="457200" algn="l"/>
              </a:tabLst>
            </a:pPr>
            <a:r>
              <a:rPr lang="de-DE" sz="2000" b="1" u="none" strike="noStrike" dirty="0">
                <a:solidFill>
                  <a:srgbClr val="000000"/>
                </a:solidFill>
                <a:effectLst/>
                <a:uFillTx/>
                <a:latin typeface="Arial"/>
                <a:ea typeface="Times New Roman"/>
              </a:rPr>
              <a:t>Biogas und Biomasse sind problematisch und mengenmäßig eng begrenzt </a:t>
            </a: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Symbol" charset="2"/>
              <a:buChar char=""/>
              <a:tabLst>
                <a:tab pos="457200" algn="l"/>
              </a:tabLst>
            </a:pPr>
            <a:r>
              <a:rPr lang="de-DE" sz="2000" b="1" u="none" strike="noStrike" dirty="0">
                <a:solidFill>
                  <a:srgbClr val="000000"/>
                </a:solidFill>
                <a:effectLst/>
                <a:uFillTx/>
                <a:latin typeface="Arial"/>
                <a:ea typeface="Times New Roman"/>
              </a:rPr>
              <a:t>Netze mit Großwärmepumpen sind wenig effizient  </a:t>
            </a: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Symbol" charset="2"/>
              <a:buChar char=""/>
              <a:tabLst>
                <a:tab pos="457200" algn="l"/>
              </a:tabLst>
            </a:pPr>
            <a:r>
              <a:rPr lang="de-DE" sz="2000" b="1" u="none" strike="noStrike" dirty="0">
                <a:solidFill>
                  <a:srgbClr val="000000"/>
                </a:solidFill>
                <a:effectLst/>
                <a:uFillTx/>
                <a:latin typeface="Arial"/>
                <a:ea typeface="Times New Roman"/>
              </a:rPr>
              <a:t>industrielle Abwärme wird abnehmen und wird somit ein Risiko für Wärmenetzbetreiber </a:t>
            </a: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Symbol" charset="2"/>
              <a:buChar char=""/>
              <a:tabLst>
                <a:tab pos="457200" algn="l"/>
              </a:tabLst>
            </a:pPr>
            <a:r>
              <a:rPr lang="de-DE" sz="2000" b="1" u="none" strike="noStrike" dirty="0">
                <a:solidFill>
                  <a:srgbClr val="000000"/>
                </a:solidFill>
                <a:effectLst/>
                <a:uFillTx/>
                <a:latin typeface="Arial"/>
                <a:ea typeface="Times New Roman"/>
              </a:rPr>
              <a:t>…………………………………</a:t>
            </a: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Symbol" charset="2"/>
              <a:buChar char=""/>
              <a:tabLst>
                <a:tab pos="457200" algn="l"/>
              </a:tabLst>
            </a:pPr>
            <a:r>
              <a:rPr lang="de-DE" sz="2000" b="1" u="none" strike="noStrike" dirty="0" smtClean="0">
                <a:solidFill>
                  <a:srgbClr val="000000"/>
                </a:solidFill>
                <a:effectLst/>
                <a:uFillTx/>
                <a:latin typeface="Arial"/>
                <a:ea typeface="Times New Roman"/>
              </a:rPr>
              <a:t>…………………………………“</a:t>
            </a:r>
            <a:endParaRPr lang="de-DE" sz="2000" b="0" u="none" strike="noStrike" dirty="0">
              <a:solidFill>
                <a:srgbClr val="000000"/>
              </a:solidFill>
              <a:effectLst/>
              <a:uFillTx/>
              <a:latin typeface="Arial"/>
            </a:endParaRPr>
          </a:p>
        </p:txBody>
      </p:sp>
      <p:sp>
        <p:nvSpPr>
          <p:cNvPr id="112" name="Textfeld 1"/>
          <p:cNvSpPr/>
          <p:nvPr/>
        </p:nvSpPr>
        <p:spPr>
          <a:xfrm>
            <a:off x="8597900" y="6336234"/>
            <a:ext cx="3708020" cy="521766"/>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de-DE" sz="1400" b="0" u="none" strike="noStrike" dirty="0" smtClean="0">
                <a:solidFill>
                  <a:schemeClr val="dk1"/>
                </a:solidFill>
                <a:effectLst/>
                <a:uFillTx/>
                <a:latin typeface="Calibri"/>
              </a:rPr>
              <a:t>Die </a:t>
            </a:r>
            <a:r>
              <a:rPr lang="de-DE" sz="1400" b="0" u="none" strike="noStrike" dirty="0">
                <a:solidFill>
                  <a:schemeClr val="dk1"/>
                </a:solidFill>
                <a:effectLst/>
                <a:uFillTx/>
                <a:latin typeface="Calibri"/>
              </a:rPr>
              <a:t>Mitautoren dürfen den Inhalt unter ihrem Namen </a:t>
            </a:r>
            <a:r>
              <a:rPr lang="de-DE" sz="1400" dirty="0" smtClean="0">
                <a:solidFill>
                  <a:schemeClr val="dk1"/>
                </a:solidFill>
              </a:rPr>
              <a:t>verwenden. Heinz Horbaschek</a:t>
            </a:r>
            <a:endParaRPr lang="de-DE" sz="1400" dirty="0">
              <a:solidFill>
                <a:srgbClr val="000000"/>
              </a:solidFill>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Grafik 3"/>
          <p:cNvPicPr/>
          <p:nvPr/>
        </p:nvPicPr>
        <p:blipFill>
          <a:blip r:embed="rId2" cstate="email">
            <a:extLst>
              <a:ext uri="{28A0092B-C50C-407E-A947-70E740481C1C}">
                <a14:useLocalDpi xmlns:a14="http://schemas.microsoft.com/office/drawing/2010/main"/>
              </a:ext>
            </a:extLst>
          </a:blip>
          <a:stretch/>
        </p:blipFill>
        <p:spPr>
          <a:xfrm>
            <a:off x="11273040" y="102960"/>
            <a:ext cx="815040" cy="912240"/>
          </a:xfrm>
          <a:prstGeom prst="rect">
            <a:avLst/>
          </a:prstGeom>
          <a:noFill/>
          <a:ln w="0">
            <a:noFill/>
          </a:ln>
          <a:effectLst>
            <a:reflection endPos="0" dir="5400000" sy="-100000" algn="bl" rotWithShape="0"/>
          </a:effectLst>
        </p:spPr>
      </p:pic>
      <p:sp>
        <p:nvSpPr>
          <p:cNvPr id="114" name="Textfeld 2"/>
          <p:cNvSpPr/>
          <p:nvPr/>
        </p:nvSpPr>
        <p:spPr>
          <a:xfrm>
            <a:off x="247680" y="36360"/>
            <a:ext cx="10874880" cy="891098"/>
          </a:xfrm>
          <a:prstGeom prst="rect">
            <a:avLst/>
          </a:prstGeom>
          <a:noFill/>
          <a:ln w="12700">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DE" sz="2400" b="1" u="none" strike="noStrike" dirty="0">
                <a:solidFill>
                  <a:srgbClr val="C00000"/>
                </a:solidFill>
                <a:effectLst/>
                <a:uFillTx/>
                <a:latin typeface="Calibri"/>
              </a:rPr>
              <a:t>Entscheidende </a:t>
            </a:r>
            <a:r>
              <a:rPr lang="de-DE" sz="2800" b="1" u="none" strike="noStrike" dirty="0">
                <a:solidFill>
                  <a:srgbClr val="C00000"/>
                </a:solidFill>
                <a:effectLst/>
                <a:uFillTx/>
                <a:latin typeface="Calibri"/>
              </a:rPr>
              <a:t>Frage</a:t>
            </a:r>
            <a:r>
              <a:rPr lang="de-DE" sz="2400" b="1" u="none" strike="noStrike" dirty="0">
                <a:solidFill>
                  <a:srgbClr val="C00000"/>
                </a:solidFill>
                <a:effectLst/>
                <a:uFillTx/>
                <a:latin typeface="Calibri"/>
              </a:rPr>
              <a:t>: Was ist der Wärmelieferant, also die Wärmequelle</a:t>
            </a:r>
            <a:r>
              <a:rPr sz="2400" dirty="0"/>
              <a:t/>
            </a:r>
            <a:br>
              <a:rPr sz="2400" dirty="0"/>
            </a:br>
            <a:r>
              <a:rPr lang="de-DE" sz="2400" b="1" u="none" strike="noStrike" dirty="0">
                <a:solidFill>
                  <a:srgbClr val="C00000"/>
                </a:solidFill>
                <a:effectLst/>
                <a:uFillTx/>
                <a:latin typeface="Calibri"/>
              </a:rPr>
              <a:t>für dezentrale und zentrale (Netze) Anwendung?</a:t>
            </a:r>
            <a:endParaRPr lang="de-DE" sz="2400" b="0" u="none" strike="noStrike" dirty="0">
              <a:solidFill>
                <a:srgbClr val="000000"/>
              </a:solidFill>
              <a:effectLst/>
              <a:uFillTx/>
              <a:latin typeface="Arial"/>
            </a:endParaRPr>
          </a:p>
        </p:txBody>
      </p:sp>
      <p:sp>
        <p:nvSpPr>
          <p:cNvPr id="115" name="Textfeld 4"/>
          <p:cNvSpPr/>
          <p:nvPr/>
        </p:nvSpPr>
        <p:spPr>
          <a:xfrm>
            <a:off x="413640" y="1044360"/>
            <a:ext cx="11266920" cy="56314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343080" indent="-343080" defTabSz="914400">
              <a:lnSpc>
                <a:spcPct val="100000"/>
              </a:lnSpc>
              <a:buClr>
                <a:srgbClr val="000000"/>
              </a:buClr>
              <a:buFont typeface="Calibri Light"/>
              <a:buAutoNum type="arabicPeriod"/>
            </a:pPr>
            <a:r>
              <a:rPr lang="de-DE" sz="2000" b="1" u="none" strike="noStrike" dirty="0">
                <a:solidFill>
                  <a:schemeClr val="dk1"/>
                </a:solidFill>
                <a:effectLst/>
                <a:uFillTx/>
                <a:latin typeface="Calibri"/>
              </a:rPr>
              <a:t>Dezentrale Wärmepumpe,  für praktisch alle Einzelgebäude und Mehrfamilienhäuser einsetzbar, dabei Luft, Erdwärme, Grundwasser usw. nutzbar </a:t>
            </a:r>
            <a:endParaRPr lang="de-DE" sz="2000" b="0" u="none" strike="noStrike" dirty="0">
              <a:solidFill>
                <a:srgbClr val="000000"/>
              </a:solidFill>
              <a:effectLst/>
              <a:uFillTx/>
              <a:latin typeface="Arial"/>
            </a:endParaRPr>
          </a:p>
          <a:p>
            <a:pPr marL="457200" indent="-457200" defTabSz="914400">
              <a:lnSpc>
                <a:spcPct val="100000"/>
              </a:lnSpc>
              <a:buFont typeface="+mj-lt"/>
              <a:buAutoNum type="arabicPeriod"/>
            </a:pP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Calibri Light"/>
              <a:buAutoNum type="arabicPeriod"/>
            </a:pPr>
            <a:r>
              <a:rPr lang="de-DE" sz="2000" b="1" u="none" strike="noStrike" dirty="0">
                <a:solidFill>
                  <a:schemeClr val="dk1"/>
                </a:solidFill>
                <a:effectLst/>
                <a:uFillTx/>
                <a:latin typeface="Calibri"/>
              </a:rPr>
              <a:t>Verbrennen von Biomasse und Biogas </a:t>
            </a:r>
            <a:endParaRPr lang="de-DE" sz="2000" b="0" u="none" strike="noStrike" dirty="0">
              <a:solidFill>
                <a:srgbClr val="000000"/>
              </a:solidFill>
              <a:effectLst/>
              <a:uFillTx/>
              <a:latin typeface="Arial"/>
            </a:endParaRPr>
          </a:p>
          <a:p>
            <a:pPr marL="457200" indent="-457200" defTabSz="914400">
              <a:lnSpc>
                <a:spcPct val="100000"/>
              </a:lnSpc>
              <a:buFont typeface="+mj-lt"/>
              <a:buAutoNum type="arabicPeriod"/>
            </a:pP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Calibri Light"/>
              <a:buAutoNum type="arabicPeriod"/>
            </a:pPr>
            <a:r>
              <a:rPr lang="de-DE" sz="2000" b="1" u="none" strike="noStrike" dirty="0">
                <a:solidFill>
                  <a:schemeClr val="dk1"/>
                </a:solidFill>
                <a:effectLst/>
                <a:uFillTx/>
                <a:latin typeface="Calibri"/>
              </a:rPr>
              <a:t>Wasserstoff (Verbrennung)</a:t>
            </a:r>
            <a:endParaRPr lang="de-DE" sz="2000" b="0" u="none" strike="noStrike" dirty="0">
              <a:solidFill>
                <a:srgbClr val="000000"/>
              </a:solidFill>
              <a:effectLst/>
              <a:uFillTx/>
              <a:latin typeface="Arial"/>
            </a:endParaRPr>
          </a:p>
          <a:p>
            <a:pPr marL="457200" indent="-457200" defTabSz="914400">
              <a:lnSpc>
                <a:spcPct val="100000"/>
              </a:lnSpc>
              <a:buFont typeface="+mj-lt"/>
              <a:buAutoNum type="arabicPeriod"/>
            </a:pP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Calibri Light"/>
              <a:buAutoNum type="arabicPeriod"/>
            </a:pPr>
            <a:r>
              <a:rPr lang="de-DE" sz="2000" b="1" u="none" strike="noStrike" dirty="0">
                <a:solidFill>
                  <a:schemeClr val="dk1"/>
                </a:solidFill>
                <a:effectLst/>
                <a:uFillTx/>
                <a:latin typeface="Calibri"/>
              </a:rPr>
              <a:t>Kraftwärmekopplung  KWK (Verbrennung) </a:t>
            </a:r>
            <a:r>
              <a:rPr sz="2000" dirty="0"/>
              <a:t/>
            </a:r>
            <a:br>
              <a:rPr sz="2000" dirty="0"/>
            </a:br>
            <a:r>
              <a:rPr lang="de-DE" sz="2000" b="1" u="none" strike="noStrike" dirty="0">
                <a:solidFill>
                  <a:schemeClr val="dk1"/>
                </a:solidFill>
                <a:effectLst/>
                <a:uFillTx/>
                <a:latin typeface="Calibri"/>
              </a:rPr>
              <a:t> </a:t>
            </a: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Calibri Light"/>
              <a:buAutoNum type="arabicPeriod"/>
            </a:pPr>
            <a:r>
              <a:rPr lang="de-DE" sz="2000" b="1" u="none" strike="noStrike" dirty="0">
                <a:solidFill>
                  <a:schemeClr val="dk1"/>
                </a:solidFill>
                <a:effectLst/>
                <a:uFillTx/>
                <a:latin typeface="Calibri"/>
              </a:rPr>
              <a:t>Zentrale Wärmepumpen gegenüber Einzelwärmepumpen</a:t>
            </a:r>
            <a:endParaRPr lang="de-DE" sz="2000" b="0" u="none" strike="noStrike" dirty="0">
              <a:solidFill>
                <a:srgbClr val="000000"/>
              </a:solidFill>
              <a:effectLst/>
              <a:uFillTx/>
              <a:latin typeface="Arial"/>
            </a:endParaRPr>
          </a:p>
          <a:p>
            <a:pPr marL="457200" indent="-457200" defTabSz="914400">
              <a:lnSpc>
                <a:spcPct val="100000"/>
              </a:lnSpc>
              <a:buFont typeface="+mj-lt"/>
              <a:buAutoNum type="arabicPeriod"/>
            </a:pP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Calibri Light"/>
              <a:buAutoNum type="arabicPeriod"/>
            </a:pPr>
            <a:r>
              <a:rPr lang="de-DE" sz="2000" b="1" u="none" strike="noStrike" dirty="0">
                <a:solidFill>
                  <a:schemeClr val="dk1"/>
                </a:solidFill>
                <a:effectLst/>
                <a:uFillTx/>
                <a:latin typeface="Calibri"/>
              </a:rPr>
              <a:t>Erdwärme, </a:t>
            </a:r>
            <a:r>
              <a:rPr lang="de-DE" sz="2000" b="1" u="none" strike="noStrike" dirty="0" err="1">
                <a:solidFill>
                  <a:schemeClr val="dk1"/>
                </a:solidFill>
                <a:effectLst/>
                <a:uFillTx/>
                <a:latin typeface="Calibri"/>
              </a:rPr>
              <a:t>Tiefengeothermie</a:t>
            </a:r>
            <a:endParaRPr lang="de-DE" sz="2000" b="0" u="none" strike="noStrike" dirty="0">
              <a:solidFill>
                <a:srgbClr val="000000"/>
              </a:solidFill>
              <a:effectLst/>
              <a:uFillTx/>
              <a:latin typeface="Arial"/>
            </a:endParaRPr>
          </a:p>
          <a:p>
            <a:pPr marL="457200" indent="-457200" defTabSz="914400">
              <a:lnSpc>
                <a:spcPct val="100000"/>
              </a:lnSpc>
              <a:buFont typeface="+mj-lt"/>
              <a:buAutoNum type="arabicPeriod"/>
            </a:pP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Calibri Light"/>
              <a:buAutoNum type="arabicPeriod"/>
            </a:pPr>
            <a:r>
              <a:rPr lang="de-DE" sz="2000" b="1" u="none" strike="noStrike" dirty="0">
                <a:solidFill>
                  <a:schemeClr val="dk1"/>
                </a:solidFill>
                <a:effectLst/>
                <a:uFillTx/>
                <a:latin typeface="Calibri"/>
              </a:rPr>
              <a:t>Industrielle Abwärme</a:t>
            </a:r>
            <a:endParaRPr lang="de-DE" sz="2000" b="0" u="none" strike="noStrike" dirty="0">
              <a:solidFill>
                <a:srgbClr val="000000"/>
              </a:solidFill>
              <a:effectLst/>
              <a:uFillTx/>
              <a:latin typeface="Arial"/>
            </a:endParaRPr>
          </a:p>
          <a:p>
            <a:pPr marL="457200" indent="-457200" defTabSz="914400">
              <a:lnSpc>
                <a:spcPct val="100000"/>
              </a:lnSpc>
              <a:buFont typeface="+mj-lt"/>
              <a:buAutoNum type="arabicPeriod"/>
            </a:pP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Calibri Light"/>
              <a:buAutoNum type="arabicPeriod"/>
            </a:pPr>
            <a:r>
              <a:rPr lang="de-DE" sz="2000" b="1" u="none" strike="noStrike" dirty="0">
                <a:solidFill>
                  <a:schemeClr val="dk1"/>
                </a:solidFill>
                <a:effectLst/>
                <a:uFillTx/>
                <a:latin typeface="Calibri"/>
              </a:rPr>
              <a:t>Wärme der Müllverbrennung</a:t>
            </a:r>
            <a:endParaRPr lang="de-DE" sz="2000" b="0" u="none" strike="noStrike" dirty="0">
              <a:solidFill>
                <a:srgbClr val="000000"/>
              </a:solidFill>
              <a:effectLst/>
              <a:uFillTx/>
              <a:latin typeface="Arial"/>
            </a:endParaRPr>
          </a:p>
          <a:p>
            <a:pPr marL="457200" indent="-457200" defTabSz="914400">
              <a:lnSpc>
                <a:spcPct val="100000"/>
              </a:lnSpc>
              <a:buFont typeface="+mj-lt"/>
              <a:buAutoNum type="arabicPeriod"/>
            </a:pPr>
            <a:endParaRPr lang="de-DE" sz="2000" b="0" u="none" strike="noStrike" dirty="0">
              <a:solidFill>
                <a:srgbClr val="000000"/>
              </a:solidFill>
              <a:effectLst/>
              <a:uFillTx/>
              <a:latin typeface="Arial"/>
            </a:endParaRPr>
          </a:p>
          <a:p>
            <a:pPr marL="343080" indent="-343080" defTabSz="914400">
              <a:lnSpc>
                <a:spcPct val="100000"/>
              </a:lnSpc>
              <a:buClr>
                <a:srgbClr val="000000"/>
              </a:buClr>
              <a:buFont typeface="Calibri Light"/>
              <a:buAutoNum type="arabicPeriod"/>
            </a:pPr>
            <a:r>
              <a:rPr lang="de-DE" sz="2000" b="1" u="none" strike="noStrike" dirty="0">
                <a:solidFill>
                  <a:schemeClr val="dk1"/>
                </a:solidFill>
                <a:effectLst/>
                <a:uFillTx/>
                <a:latin typeface="Calibri"/>
              </a:rPr>
              <a:t>Wärme aus Rechenzentren</a:t>
            </a:r>
            <a:endParaRPr lang="de-DE" sz="2000" b="0" u="none" strike="noStrike" dirty="0">
              <a:solidFill>
                <a:srgbClr val="000000"/>
              </a:solidFill>
              <a:effectLst/>
              <a:uFillTx/>
              <a:latin typeface="Arial"/>
            </a:endParaRPr>
          </a:p>
        </p:txBody>
      </p:sp>
      <p:sp>
        <p:nvSpPr>
          <p:cNvPr id="116" name="Textfeld 5"/>
          <p:cNvSpPr/>
          <p:nvPr/>
        </p:nvSpPr>
        <p:spPr>
          <a:xfrm>
            <a:off x="8587080" y="2660040"/>
            <a:ext cx="2864160" cy="11995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a:solidFill>
                  <a:schemeClr val="dk1"/>
                </a:solidFill>
                <a:effectLst/>
                <a:uFillTx/>
                <a:latin typeface="Calibri"/>
              </a:rPr>
              <a:t>ggf. Unterstützung durch Sonnenenergie oder andere Kombinationen von Wärmequellen</a:t>
            </a:r>
            <a:endParaRPr lang="de-DE" sz="1800" b="0" u="none" strike="noStrike">
              <a:solidFill>
                <a:srgbClr val="000000"/>
              </a:solidFill>
              <a:effectLst/>
              <a:uFillTx/>
              <a:latin typeface="Arial"/>
            </a:endParaRPr>
          </a:p>
        </p:txBody>
      </p:sp>
      <p:sp>
        <p:nvSpPr>
          <p:cNvPr id="117" name="Geschweifte Klammer rechts 1"/>
          <p:cNvSpPr/>
          <p:nvPr/>
        </p:nvSpPr>
        <p:spPr>
          <a:xfrm>
            <a:off x="7788960" y="2026080"/>
            <a:ext cx="567720" cy="2791800"/>
          </a:xfrm>
          <a:prstGeom prst="rightBrace">
            <a:avLst>
              <a:gd name="adj1" fmla="val 8333"/>
              <a:gd name="adj2" fmla="val 50000"/>
            </a:avLst>
          </a:prstGeom>
          <a:noFill/>
          <a:ln w="19050">
            <a:solidFill>
              <a:srgbClr val="5B9BD5"/>
            </a:solidFill>
          </a:ln>
        </p:spPr>
        <p:style>
          <a:lnRef idx="1">
            <a:schemeClr val="accent1"/>
          </a:lnRef>
          <a:fillRef idx="0">
            <a:schemeClr val="accent1"/>
          </a:fillRef>
          <a:effectRef idx="0">
            <a:schemeClr val="accent1"/>
          </a:effectRef>
          <a:fontRef idx="minor"/>
        </p:style>
        <p:txBody>
          <a:bodyPr lIns="90000" tIns="45000" rIns="90000" bIns="45000" anchor="ctr">
            <a:noAutofit/>
          </a:bodyPr>
          <a:lstStyle/>
          <a:p>
            <a:pPr algn="ctr" defTabSz="914400">
              <a:lnSpc>
                <a:spcPct val="100000"/>
              </a:lnSpc>
            </a:pPr>
            <a:endParaRPr lang="de-DE" sz="1800" b="0" u="none" strike="noStrike">
              <a:solidFill>
                <a:schemeClr val="dk1"/>
              </a:solidFill>
              <a:effectLst/>
              <a:uFillTx/>
              <a:latin typeface="Calibri"/>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eck 3"/>
          <p:cNvSpPr/>
          <p:nvPr/>
        </p:nvSpPr>
        <p:spPr>
          <a:xfrm>
            <a:off x="472965" y="874823"/>
            <a:ext cx="10646980" cy="2308324"/>
          </a:xfrm>
          <a:prstGeom prst="rect">
            <a:avLst/>
          </a:prstGeom>
        </p:spPr>
        <p:txBody>
          <a:bodyPr wrap="square">
            <a:spAutoFit/>
          </a:bodyPr>
          <a:lstStyle/>
          <a:p>
            <a:pPr lvl="0"/>
            <a:r>
              <a:rPr lang="de-DE" sz="2400" b="1" dirty="0" smtClean="0">
                <a:solidFill>
                  <a:srgbClr val="FF0000"/>
                </a:solidFill>
              </a:rPr>
              <a:t>Dezentrale Wärmepumpen</a:t>
            </a:r>
            <a:r>
              <a:rPr lang="de-DE" sz="2400" b="1" dirty="0">
                <a:solidFill>
                  <a:srgbClr val="FF0000"/>
                </a:solidFill>
              </a:rPr>
              <a:t>: </a:t>
            </a:r>
            <a:endParaRPr lang="de-DE" sz="2400" dirty="0">
              <a:solidFill>
                <a:srgbClr val="FF0000"/>
              </a:solidFill>
              <a:latin typeface="Arial"/>
            </a:endParaRPr>
          </a:p>
          <a:p>
            <a:pPr lvl="0"/>
            <a:r>
              <a:rPr lang="de-DE" sz="2400" b="1" dirty="0">
                <a:solidFill>
                  <a:srgbClr val="000000"/>
                </a:solidFill>
              </a:rPr>
              <a:t>Höchste </a:t>
            </a:r>
            <a:r>
              <a:rPr lang="de-DE" sz="2400" b="1" dirty="0" smtClean="0">
                <a:solidFill>
                  <a:srgbClr val="000000"/>
                </a:solidFill>
              </a:rPr>
              <a:t>Effizienz, heute übers Jahr (JAZ) bis </a:t>
            </a:r>
            <a:r>
              <a:rPr lang="de-DE" sz="2400" b="1" dirty="0">
                <a:solidFill>
                  <a:srgbClr val="000000"/>
                </a:solidFill>
              </a:rPr>
              <a:t>1 </a:t>
            </a:r>
            <a:r>
              <a:rPr lang="de-DE" sz="2400" b="1" dirty="0" smtClean="0">
                <a:solidFill>
                  <a:srgbClr val="000000"/>
                </a:solidFill>
              </a:rPr>
              <a:t>elektrisch </a:t>
            </a:r>
            <a:r>
              <a:rPr lang="de-DE" sz="2400" b="1" dirty="0">
                <a:solidFill>
                  <a:srgbClr val="000000"/>
                </a:solidFill>
              </a:rPr>
              <a:t>zu &gt; 4 </a:t>
            </a:r>
            <a:r>
              <a:rPr lang="de-DE" sz="2400" b="1" dirty="0" smtClean="0">
                <a:solidFill>
                  <a:srgbClr val="000000"/>
                </a:solidFill>
              </a:rPr>
              <a:t>thermisch), </a:t>
            </a:r>
            <a:r>
              <a:rPr lang="de-DE" sz="2400" b="1" dirty="0">
                <a:solidFill>
                  <a:srgbClr val="000000"/>
                </a:solidFill>
              </a:rPr>
              <a:t>zukunftssicher, </a:t>
            </a:r>
            <a:r>
              <a:rPr lang="de-DE" sz="2400" b="1" dirty="0" smtClean="0">
                <a:solidFill>
                  <a:srgbClr val="000000"/>
                </a:solidFill>
              </a:rPr>
              <a:t>beste </a:t>
            </a:r>
            <a:r>
              <a:rPr lang="de-DE" sz="2400" b="1" dirty="0">
                <a:solidFill>
                  <a:srgbClr val="000000"/>
                </a:solidFill>
              </a:rPr>
              <a:t>und weiter sinkende CO</a:t>
            </a:r>
            <a:r>
              <a:rPr lang="de-DE" sz="2400" b="1" baseline="-25000" dirty="0">
                <a:solidFill>
                  <a:srgbClr val="000000"/>
                </a:solidFill>
              </a:rPr>
              <a:t>2</a:t>
            </a:r>
            <a:r>
              <a:rPr lang="de-DE" sz="2400" b="1" dirty="0">
                <a:solidFill>
                  <a:srgbClr val="000000"/>
                </a:solidFill>
              </a:rPr>
              <a:t> Bilanz, </a:t>
            </a:r>
            <a:endParaRPr lang="de-DE" sz="2400" dirty="0">
              <a:solidFill>
                <a:srgbClr val="000000"/>
              </a:solidFill>
              <a:latin typeface="Arial"/>
            </a:endParaRPr>
          </a:p>
          <a:p>
            <a:pPr lvl="0"/>
            <a:r>
              <a:rPr lang="de-DE" sz="2400" b="1" dirty="0">
                <a:solidFill>
                  <a:srgbClr val="000000"/>
                </a:solidFill>
              </a:rPr>
              <a:t>nachhaltig, geringe </a:t>
            </a:r>
            <a:r>
              <a:rPr lang="de-DE" sz="2400" b="1" dirty="0" smtClean="0">
                <a:solidFill>
                  <a:srgbClr val="000000"/>
                </a:solidFill>
              </a:rPr>
              <a:t>Umweltbelastung bei der Stromerzeugung, </a:t>
            </a:r>
            <a:r>
              <a:rPr lang="de-DE" sz="2400" b="1" dirty="0">
                <a:solidFill>
                  <a:srgbClr val="000000"/>
                </a:solidFill>
              </a:rPr>
              <a:t>fast beliebige Leistungen verfügbar,</a:t>
            </a:r>
            <a:endParaRPr lang="de-DE" sz="2400" dirty="0">
              <a:solidFill>
                <a:srgbClr val="000000"/>
              </a:solidFill>
              <a:latin typeface="Arial"/>
            </a:endParaRPr>
          </a:p>
          <a:p>
            <a:pPr lvl="0"/>
            <a:r>
              <a:rPr lang="de-DE" sz="2400" b="1" dirty="0">
                <a:solidFill>
                  <a:srgbClr val="000000"/>
                </a:solidFill>
              </a:rPr>
              <a:t>durch PV unterstützbar, skalierbar.</a:t>
            </a:r>
            <a:endParaRPr lang="de-DE" sz="2400" dirty="0">
              <a:solidFill>
                <a:srgbClr val="000000"/>
              </a:solidFill>
              <a:latin typeface="Arial"/>
            </a:endParaRPr>
          </a:p>
        </p:txBody>
      </p:sp>
      <p:sp>
        <p:nvSpPr>
          <p:cNvPr id="5" name="Rechteck 4"/>
          <p:cNvSpPr/>
          <p:nvPr/>
        </p:nvSpPr>
        <p:spPr>
          <a:xfrm>
            <a:off x="472965" y="3849218"/>
            <a:ext cx="11571890" cy="2308324"/>
          </a:xfrm>
          <a:prstGeom prst="rect">
            <a:avLst/>
          </a:prstGeom>
        </p:spPr>
        <p:txBody>
          <a:bodyPr wrap="square">
            <a:spAutoFit/>
          </a:bodyPr>
          <a:lstStyle/>
          <a:p>
            <a:pPr lvl="0"/>
            <a:r>
              <a:rPr lang="de-DE" sz="2400" b="1" dirty="0">
                <a:solidFill>
                  <a:srgbClr val="FF0000"/>
                </a:solidFill>
              </a:rPr>
              <a:t>Zentrale Wärmepumpen</a:t>
            </a:r>
            <a:endParaRPr lang="de-DE" sz="2400" dirty="0">
              <a:solidFill>
                <a:srgbClr val="000000"/>
              </a:solidFill>
              <a:latin typeface="Arial"/>
            </a:endParaRPr>
          </a:p>
          <a:p>
            <a:pPr lvl="0"/>
            <a:r>
              <a:rPr lang="de-DE" sz="2400" b="1" dirty="0">
                <a:solidFill>
                  <a:srgbClr val="000000"/>
                </a:solidFill>
              </a:rPr>
              <a:t>Grundsätzliche Nachteile bei Wärmenetzen sind vorhandene Wärmeverluste, </a:t>
            </a:r>
            <a:r>
              <a:rPr lang="de-DE" sz="2400" dirty="0">
                <a:solidFill>
                  <a:srgbClr val="000000"/>
                </a:solidFill>
              </a:rPr>
              <a:t/>
            </a:r>
            <a:br>
              <a:rPr lang="de-DE" sz="2400" dirty="0">
                <a:solidFill>
                  <a:srgbClr val="000000"/>
                </a:solidFill>
              </a:rPr>
            </a:br>
            <a:r>
              <a:rPr lang="de-DE" sz="2400" b="1" dirty="0">
                <a:solidFill>
                  <a:srgbClr val="000000"/>
                </a:solidFill>
              </a:rPr>
              <a:t>sowie notwendigerweise konstant </a:t>
            </a:r>
            <a:r>
              <a:rPr lang="de-DE" sz="2400" b="1" dirty="0" smtClean="0">
                <a:solidFill>
                  <a:srgbClr val="000000"/>
                </a:solidFill>
              </a:rPr>
              <a:t>hohe </a:t>
            </a:r>
            <a:r>
              <a:rPr lang="de-DE" sz="2400" b="1" dirty="0">
                <a:solidFill>
                  <a:srgbClr val="000000"/>
                </a:solidFill>
              </a:rPr>
              <a:t>Netz-Temperaturen durch Notwendigkeit der permanenten Brauchwassererzeugung! </a:t>
            </a:r>
            <a:r>
              <a:rPr lang="de-DE" sz="2400" dirty="0">
                <a:solidFill>
                  <a:srgbClr val="000000"/>
                </a:solidFill>
              </a:rPr>
              <a:t/>
            </a:r>
            <a:br>
              <a:rPr lang="de-DE" sz="2400" dirty="0">
                <a:solidFill>
                  <a:srgbClr val="000000"/>
                </a:solidFill>
              </a:rPr>
            </a:br>
            <a:r>
              <a:rPr lang="de-DE" sz="2400" b="1" dirty="0">
                <a:solidFill>
                  <a:srgbClr val="000000"/>
                </a:solidFill>
              </a:rPr>
              <a:t>Für kleine Netze in dicht bebauten Gebieten vorstellbar (siehe </a:t>
            </a:r>
            <a:r>
              <a:rPr lang="de-DE" sz="2400" b="1" dirty="0" smtClean="0">
                <a:solidFill>
                  <a:srgbClr val="000000"/>
                </a:solidFill>
              </a:rPr>
              <a:t>GEWOBAU Quartiersversorgung)</a:t>
            </a:r>
            <a:endParaRPr lang="de-DE" sz="2400" dirty="0">
              <a:solidFill>
                <a:srgbClr val="000000"/>
              </a:solidFill>
              <a:latin typeface="Arial"/>
            </a:endParaRPr>
          </a:p>
        </p:txBody>
      </p:sp>
      <p:sp>
        <p:nvSpPr>
          <p:cNvPr id="2" name="Rechteck 1"/>
          <p:cNvSpPr/>
          <p:nvPr/>
        </p:nvSpPr>
        <p:spPr>
          <a:xfrm>
            <a:off x="3164482" y="81744"/>
            <a:ext cx="4692438" cy="523220"/>
          </a:xfrm>
          <a:prstGeom prst="rect">
            <a:avLst/>
          </a:prstGeom>
          <a:effectLst>
            <a:outerShdw blurRad="50800" dist="38100" dir="2700000" algn="tl" rotWithShape="0">
              <a:prstClr val="black">
                <a:alpha val="40000"/>
              </a:prstClr>
            </a:outerShdw>
          </a:effectLst>
        </p:spPr>
        <p:txBody>
          <a:bodyPr wrap="none">
            <a:spAutoFit/>
          </a:bodyPr>
          <a:lstStyle/>
          <a:p>
            <a:pPr lvl="0"/>
            <a:r>
              <a:rPr lang="de-DE" sz="2800" b="1" dirty="0">
                <a:solidFill>
                  <a:srgbClr val="C00000"/>
                </a:solidFill>
              </a:rPr>
              <a:t>Bewertung der Wärmequellen</a:t>
            </a:r>
            <a:endParaRPr lang="de-DE" sz="2800" dirty="0">
              <a:solidFill>
                <a:srgbClr val="000000"/>
              </a:solidFill>
              <a:latin typeface="Arial"/>
            </a:endParaRPr>
          </a:p>
        </p:txBody>
      </p:sp>
      <p:sp>
        <p:nvSpPr>
          <p:cNvPr id="3" name="Textfeld 2"/>
          <p:cNvSpPr txBox="1"/>
          <p:nvPr/>
        </p:nvSpPr>
        <p:spPr>
          <a:xfrm>
            <a:off x="8856617" y="2403566"/>
            <a:ext cx="3082835" cy="923330"/>
          </a:xfrm>
          <a:prstGeom prst="rect">
            <a:avLst/>
          </a:prstGeom>
          <a:noFill/>
        </p:spPr>
        <p:txBody>
          <a:bodyPr wrap="square" rtlCol="0">
            <a:spAutoFit/>
          </a:bodyPr>
          <a:lstStyle/>
          <a:p>
            <a:r>
              <a:rPr lang="de-DE" dirty="0" smtClean="0"/>
              <a:t>Nächste WP Vortrag </a:t>
            </a:r>
            <a:r>
              <a:rPr lang="de-DE" dirty="0" err="1" smtClean="0"/>
              <a:t>EnergiewendeER</a:t>
            </a:r>
            <a:r>
              <a:rPr lang="de-DE" dirty="0" smtClean="0"/>
              <a:t>(H)langen e.V.</a:t>
            </a:r>
            <a:br>
              <a:rPr lang="de-DE" dirty="0" smtClean="0"/>
            </a:br>
            <a:r>
              <a:rPr lang="de-DE" dirty="0" smtClean="0"/>
              <a:t>11. Nov.</a:t>
            </a:r>
            <a:endParaRPr lang="de-DE"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feld 2"/>
          <p:cNvSpPr/>
          <p:nvPr/>
        </p:nvSpPr>
        <p:spPr>
          <a:xfrm>
            <a:off x="466927" y="119147"/>
            <a:ext cx="10289989" cy="6738853"/>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de-DE" sz="2400" b="1" dirty="0" smtClean="0">
                <a:solidFill>
                  <a:srgbClr val="CC0066"/>
                </a:solidFill>
              </a:rPr>
              <a:t>      </a:t>
            </a:r>
            <a:r>
              <a:rPr lang="de-DE" sz="2400" b="1" dirty="0" smtClean="0">
                <a:solidFill>
                  <a:srgbClr val="FF0000"/>
                </a:solidFill>
              </a:rPr>
              <a:t>weiter</a:t>
            </a:r>
            <a:r>
              <a:rPr lang="de-DE" sz="2400" b="1" dirty="0" smtClean="0">
                <a:solidFill>
                  <a:srgbClr val="CC0066"/>
                </a:solidFill>
              </a:rPr>
              <a:t> </a:t>
            </a:r>
            <a:r>
              <a:rPr lang="de-DE" sz="2400" b="1" dirty="0" smtClean="0">
                <a:solidFill>
                  <a:srgbClr val="FF0000"/>
                </a:solidFill>
              </a:rPr>
              <a:t>Zentrale Wärmepumpen</a:t>
            </a:r>
            <a:br>
              <a:rPr lang="de-DE" sz="2400" b="1" dirty="0" smtClean="0">
                <a:solidFill>
                  <a:srgbClr val="FF0000"/>
                </a:solidFill>
              </a:rPr>
            </a:br>
            <a:r>
              <a:rPr lang="de-DE" sz="2400" dirty="0" smtClean="0">
                <a:solidFill>
                  <a:srgbClr val="000000"/>
                </a:solidFill>
                <a:latin typeface="Arial"/>
              </a:rPr>
              <a:t/>
            </a:r>
            <a:br>
              <a:rPr lang="de-DE" sz="2400" dirty="0" smtClean="0">
                <a:solidFill>
                  <a:srgbClr val="000000"/>
                </a:solidFill>
                <a:latin typeface="Arial"/>
              </a:rPr>
            </a:br>
            <a:r>
              <a:rPr lang="de-DE" sz="2400" b="1" dirty="0" smtClean="0">
                <a:solidFill>
                  <a:srgbClr val="CC0066"/>
                </a:solidFill>
              </a:rPr>
              <a:t>Erdwärme</a:t>
            </a:r>
            <a:r>
              <a:rPr lang="de-DE" sz="2400" b="1" dirty="0">
                <a:solidFill>
                  <a:srgbClr val="CC0066"/>
                </a:solidFill>
              </a:rPr>
              <a:t>,  </a:t>
            </a:r>
            <a:r>
              <a:rPr lang="de-DE" sz="2400" b="1" dirty="0" smtClean="0">
                <a:solidFill>
                  <a:srgbClr val="CC0066"/>
                </a:solidFill>
              </a:rPr>
              <a:t>Luft, </a:t>
            </a:r>
            <a:endParaRPr lang="de-DE" sz="2400" dirty="0">
              <a:solidFill>
                <a:srgbClr val="000000"/>
              </a:solidFill>
              <a:latin typeface="Arial"/>
            </a:endParaRPr>
          </a:p>
          <a:p>
            <a:pPr lvl="0"/>
            <a:r>
              <a:rPr lang="de-DE" sz="2400" b="1" dirty="0" smtClean="0">
                <a:solidFill>
                  <a:srgbClr val="CC0066"/>
                </a:solidFill>
              </a:rPr>
              <a:t>Abwasser</a:t>
            </a:r>
            <a:r>
              <a:rPr lang="de-DE" sz="2400" b="1" dirty="0">
                <a:solidFill>
                  <a:srgbClr val="000000"/>
                </a:solidFill>
              </a:rPr>
              <a:t>, dabei konstanter Fluss und stetig ausreichende Wassermenge </a:t>
            </a:r>
            <a:r>
              <a:rPr lang="de-DE" sz="2400" b="1" dirty="0" smtClean="0">
                <a:solidFill>
                  <a:srgbClr val="000000"/>
                </a:solidFill>
              </a:rPr>
              <a:t>nötig</a:t>
            </a:r>
            <a:br>
              <a:rPr lang="de-DE" sz="2400" b="1" dirty="0" smtClean="0">
                <a:solidFill>
                  <a:srgbClr val="000000"/>
                </a:solidFill>
              </a:rPr>
            </a:br>
            <a:r>
              <a:rPr lang="de-DE" sz="2400" b="1" dirty="0" smtClean="0">
                <a:solidFill>
                  <a:srgbClr val="000000"/>
                </a:solidFill>
              </a:rPr>
              <a:t>      </a:t>
            </a:r>
            <a:r>
              <a:rPr lang="de-DE" sz="2400" dirty="0" smtClean="0">
                <a:solidFill>
                  <a:srgbClr val="000000"/>
                </a:solidFill>
              </a:rPr>
              <a:t>(</a:t>
            </a:r>
            <a:r>
              <a:rPr lang="de-DE" sz="2400" dirty="0">
                <a:solidFill>
                  <a:srgbClr val="000000"/>
                </a:solidFill>
              </a:rPr>
              <a:t>Bamberg </a:t>
            </a:r>
            <a:r>
              <a:rPr lang="de-DE" sz="2400" dirty="0" err="1">
                <a:solidFill>
                  <a:srgbClr val="000000"/>
                </a:solidFill>
              </a:rPr>
              <a:t>Legarde</a:t>
            </a:r>
            <a:r>
              <a:rPr lang="de-DE" sz="2400" dirty="0">
                <a:solidFill>
                  <a:srgbClr val="000000"/>
                </a:solidFill>
              </a:rPr>
              <a:t>!)</a:t>
            </a:r>
            <a:endParaRPr lang="de-DE" sz="2400" dirty="0">
              <a:solidFill>
                <a:srgbClr val="000000"/>
              </a:solidFill>
              <a:latin typeface="Arial"/>
            </a:endParaRPr>
          </a:p>
          <a:p>
            <a:pPr lvl="0"/>
            <a:r>
              <a:rPr lang="de-DE" sz="2400" b="1" dirty="0" smtClean="0">
                <a:solidFill>
                  <a:srgbClr val="CC0066"/>
                </a:solidFill>
              </a:rPr>
              <a:t>Fluss- </a:t>
            </a:r>
            <a:r>
              <a:rPr lang="de-DE" sz="2400" b="1" dirty="0">
                <a:solidFill>
                  <a:srgbClr val="CC0066"/>
                </a:solidFill>
              </a:rPr>
              <a:t>und Seewasser</a:t>
            </a:r>
            <a:r>
              <a:rPr lang="de-DE" sz="2400" b="1" dirty="0">
                <a:solidFill>
                  <a:srgbClr val="000000"/>
                </a:solidFill>
              </a:rPr>
              <a:t>, detaillierte Anforderungen an Temperaturverlauf</a:t>
            </a:r>
            <a:r>
              <a:rPr lang="de-DE" sz="2400" b="1" dirty="0" smtClean="0">
                <a:solidFill>
                  <a:srgbClr val="000000"/>
                </a:solidFill>
              </a:rPr>
              <a:t>,</a:t>
            </a:r>
            <a:br>
              <a:rPr lang="de-DE" sz="2400" b="1" dirty="0" smtClean="0">
                <a:solidFill>
                  <a:srgbClr val="000000"/>
                </a:solidFill>
              </a:rPr>
            </a:br>
            <a:r>
              <a:rPr lang="de-DE" sz="2400" b="1" dirty="0" smtClean="0">
                <a:solidFill>
                  <a:srgbClr val="000000"/>
                </a:solidFill>
              </a:rPr>
              <a:t>      Wasserfluss </a:t>
            </a:r>
            <a:r>
              <a:rPr lang="de-DE" sz="2400" b="1" dirty="0">
                <a:solidFill>
                  <a:srgbClr val="000000"/>
                </a:solidFill>
              </a:rPr>
              <a:t>usw. über das </a:t>
            </a:r>
            <a:r>
              <a:rPr lang="de-DE" sz="2400" b="1" dirty="0" smtClean="0">
                <a:solidFill>
                  <a:srgbClr val="000000"/>
                </a:solidFill>
              </a:rPr>
              <a:t>Jahr,</a:t>
            </a:r>
            <a:r>
              <a:rPr lang="de-DE" sz="2400" dirty="0">
                <a:solidFill>
                  <a:srgbClr val="000000"/>
                </a:solidFill>
              </a:rPr>
              <a:t/>
            </a:r>
            <a:br>
              <a:rPr lang="de-DE" sz="2400" dirty="0">
                <a:solidFill>
                  <a:srgbClr val="000000"/>
                </a:solidFill>
              </a:rPr>
            </a:br>
            <a:r>
              <a:rPr lang="de-DE" sz="2400" dirty="0" smtClean="0">
                <a:solidFill>
                  <a:srgbClr val="000000"/>
                </a:solidFill>
              </a:rPr>
              <a:t>      </a:t>
            </a:r>
            <a:r>
              <a:rPr lang="de-DE" sz="2400" b="1" dirty="0" smtClean="0">
                <a:solidFill>
                  <a:srgbClr val="000000"/>
                </a:solidFill>
              </a:rPr>
              <a:t>regional </a:t>
            </a:r>
            <a:r>
              <a:rPr lang="de-DE" sz="2400" b="1" dirty="0">
                <a:solidFill>
                  <a:srgbClr val="000000"/>
                </a:solidFill>
              </a:rPr>
              <a:t>stark unterschiedlich und </a:t>
            </a:r>
            <a:r>
              <a:rPr lang="de-DE" sz="2400" b="1" dirty="0" smtClean="0">
                <a:solidFill>
                  <a:srgbClr val="000000"/>
                </a:solidFill>
              </a:rPr>
              <a:t>Schutz </a:t>
            </a:r>
            <a:r>
              <a:rPr lang="de-DE" sz="2400" b="1" dirty="0">
                <a:solidFill>
                  <a:srgbClr val="000000"/>
                </a:solidFill>
              </a:rPr>
              <a:t>der </a:t>
            </a:r>
            <a:r>
              <a:rPr lang="de-DE" sz="2400" b="1" dirty="0" smtClean="0">
                <a:solidFill>
                  <a:srgbClr val="000000"/>
                </a:solidFill>
              </a:rPr>
              <a:t>Wasserbiologie notwendig</a:t>
            </a:r>
            <a:r>
              <a:rPr lang="de-DE" sz="2400" dirty="0">
                <a:solidFill>
                  <a:srgbClr val="000000"/>
                </a:solidFill>
              </a:rPr>
              <a:t/>
            </a:r>
            <a:br>
              <a:rPr lang="de-DE" sz="2400" dirty="0">
                <a:solidFill>
                  <a:srgbClr val="000000"/>
                </a:solidFill>
              </a:rPr>
            </a:br>
            <a:endParaRPr lang="de-DE" sz="2400" dirty="0">
              <a:solidFill>
                <a:srgbClr val="000000"/>
              </a:solidFill>
            </a:endParaRPr>
          </a:p>
          <a:p>
            <a:pPr lvl="0"/>
            <a:r>
              <a:rPr lang="de-DE" sz="2400" b="1" dirty="0">
                <a:solidFill>
                  <a:srgbClr val="000000"/>
                </a:solidFill>
              </a:rPr>
              <a:t>Beispiele </a:t>
            </a:r>
            <a:r>
              <a:rPr lang="de-DE" sz="2400" b="1" dirty="0" smtClean="0">
                <a:solidFill>
                  <a:srgbClr val="000000"/>
                </a:solidFill>
              </a:rPr>
              <a:t>zentraler WP </a:t>
            </a:r>
            <a:r>
              <a:rPr lang="de-DE" sz="2400" b="1" dirty="0">
                <a:solidFill>
                  <a:srgbClr val="000000"/>
                </a:solidFill>
              </a:rPr>
              <a:t>(Berlin Spreewasser </a:t>
            </a:r>
            <a:r>
              <a:rPr lang="de-DE" sz="2400" b="1" dirty="0" smtClean="0">
                <a:solidFill>
                  <a:srgbClr val="000000"/>
                </a:solidFill>
              </a:rPr>
              <a:t>JAZ 2,3;  Rosenheim</a:t>
            </a:r>
            <a:r>
              <a:rPr lang="de-DE" sz="2400" b="1" dirty="0">
                <a:solidFill>
                  <a:srgbClr val="000000"/>
                </a:solidFill>
              </a:rPr>
              <a:t>….), </a:t>
            </a:r>
            <a:r>
              <a:rPr lang="de-DE" sz="2400" b="1" dirty="0" smtClean="0">
                <a:solidFill>
                  <a:srgbClr val="000000"/>
                </a:solidFill>
              </a:rPr>
              <a:t>sind</a:t>
            </a:r>
            <a:br>
              <a:rPr lang="de-DE" sz="2400" b="1" dirty="0" smtClean="0">
                <a:solidFill>
                  <a:srgbClr val="000000"/>
                </a:solidFill>
              </a:rPr>
            </a:br>
            <a:r>
              <a:rPr lang="de-DE" sz="2400" b="1" dirty="0" smtClean="0">
                <a:solidFill>
                  <a:srgbClr val="000000"/>
                </a:solidFill>
              </a:rPr>
              <a:t>    Nischenanwendungen                                                    </a:t>
            </a:r>
            <a:r>
              <a:rPr lang="de-DE" sz="1600" b="1" dirty="0" smtClean="0">
                <a:solidFill>
                  <a:srgbClr val="000000"/>
                </a:solidFill>
              </a:rPr>
              <a:t>(lt. Fraunhofer zu hoch eingeschätzt)</a:t>
            </a:r>
            <a:endParaRPr lang="de-DE" sz="1600" dirty="0">
              <a:solidFill>
                <a:srgbClr val="000000"/>
              </a:solidFill>
              <a:latin typeface="Arial"/>
            </a:endParaRPr>
          </a:p>
          <a:p>
            <a:pPr defTabSz="914400">
              <a:lnSpc>
                <a:spcPct val="100000"/>
              </a:lnSpc>
            </a:pPr>
            <a:endParaRPr lang="de-DE" sz="1600" b="0" u="none" strike="noStrike" dirty="0">
              <a:solidFill>
                <a:srgbClr val="000000"/>
              </a:solidFill>
              <a:effectLst/>
              <a:uFillTx/>
              <a:latin typeface="Arial"/>
            </a:endParaRPr>
          </a:p>
          <a:p>
            <a:r>
              <a:rPr lang="de-DE" sz="2400" b="1" u="none" strike="noStrike" dirty="0" smtClean="0">
                <a:solidFill>
                  <a:schemeClr val="dk1"/>
                </a:solidFill>
                <a:effectLst/>
                <a:uFillTx/>
                <a:latin typeface="Calibri"/>
              </a:rPr>
              <a:t>Zentrale </a:t>
            </a:r>
            <a:r>
              <a:rPr lang="de-DE" sz="2400" b="1" u="none" strike="noStrike" dirty="0" smtClean="0">
                <a:solidFill>
                  <a:srgbClr val="FF0000"/>
                </a:solidFill>
                <a:effectLst/>
                <a:uFillTx/>
                <a:latin typeface="Calibri"/>
              </a:rPr>
              <a:t>Groß- </a:t>
            </a:r>
            <a:r>
              <a:rPr lang="de-DE" sz="2400" b="1" u="none" strike="noStrike" dirty="0">
                <a:solidFill>
                  <a:srgbClr val="FF0000"/>
                </a:solidFill>
                <a:effectLst/>
                <a:uFillTx/>
                <a:latin typeface="Calibri"/>
              </a:rPr>
              <a:t>WP </a:t>
            </a:r>
            <a:r>
              <a:rPr lang="de-DE" sz="2400" b="1" u="none" strike="noStrike" dirty="0">
                <a:solidFill>
                  <a:schemeClr val="dk1"/>
                </a:solidFill>
                <a:effectLst/>
                <a:uFillTx/>
                <a:latin typeface="Calibri"/>
              </a:rPr>
              <a:t>gibt es heute in fast </a:t>
            </a:r>
            <a:r>
              <a:rPr lang="de-DE" sz="2400" b="1" u="none" strike="noStrike" dirty="0" smtClean="0">
                <a:solidFill>
                  <a:schemeClr val="dk1"/>
                </a:solidFill>
                <a:effectLst/>
                <a:uFillTx/>
                <a:latin typeface="Calibri"/>
              </a:rPr>
              <a:t>beliebigen Leistungsklassen, </a:t>
            </a:r>
            <a:r>
              <a:rPr sz="2400" dirty="0"/>
              <a:t/>
            </a:r>
            <a:br>
              <a:rPr sz="2400" dirty="0"/>
            </a:br>
            <a:r>
              <a:rPr lang="de-DE" sz="2400" dirty="0" smtClean="0"/>
              <a:t>   </a:t>
            </a:r>
            <a:r>
              <a:rPr lang="de-DE" sz="2400" b="1" u="none" strike="noStrike" dirty="0" smtClean="0">
                <a:solidFill>
                  <a:schemeClr val="dk1"/>
                </a:solidFill>
                <a:effectLst/>
                <a:uFillTx/>
                <a:latin typeface="Calibri"/>
              </a:rPr>
              <a:t>sie </a:t>
            </a:r>
            <a:r>
              <a:rPr lang="de-DE" sz="2400" b="1" u="none" strike="noStrike" dirty="0">
                <a:solidFill>
                  <a:schemeClr val="dk1"/>
                </a:solidFill>
                <a:effectLst/>
                <a:uFillTx/>
                <a:latin typeface="Calibri"/>
              </a:rPr>
              <a:t>sind selbst aber nur unwesentlich effizienter als kleine WP</a:t>
            </a:r>
            <a:r>
              <a:rPr lang="de-DE" sz="2400" b="1" u="none" strike="noStrike" dirty="0" smtClean="0">
                <a:solidFill>
                  <a:schemeClr val="dk1"/>
                </a:solidFill>
                <a:effectLst/>
                <a:uFillTx/>
                <a:latin typeface="Calibri"/>
              </a:rPr>
              <a:t>!</a:t>
            </a:r>
            <a:br>
              <a:rPr lang="de-DE" sz="2400" b="1" u="none" strike="noStrike" dirty="0" smtClean="0">
                <a:solidFill>
                  <a:schemeClr val="dk1"/>
                </a:solidFill>
                <a:effectLst/>
                <a:uFillTx/>
                <a:latin typeface="Calibri"/>
              </a:rPr>
            </a:br>
            <a:r>
              <a:rPr lang="de-DE" sz="2400" dirty="0"/>
              <a:t/>
            </a:r>
            <a:br>
              <a:rPr lang="de-DE" sz="2400" dirty="0"/>
            </a:br>
            <a:r>
              <a:rPr lang="de-DE" sz="2400" b="1" u="none" strike="noStrike" dirty="0" smtClean="0">
                <a:solidFill>
                  <a:schemeClr val="dk1"/>
                </a:solidFill>
                <a:effectLst/>
                <a:uFillTx/>
                <a:latin typeface="Calibri"/>
              </a:rPr>
              <a:t>Daher </a:t>
            </a:r>
            <a:r>
              <a:rPr lang="de-DE" sz="2400" b="1" u="none" strike="noStrike" dirty="0">
                <a:solidFill>
                  <a:schemeClr val="dk1"/>
                </a:solidFill>
                <a:effectLst/>
                <a:uFillTx/>
                <a:latin typeface="Calibri"/>
              </a:rPr>
              <a:t>Nutzung für Heizung nur, wenn alle Voraussetzungen positiv </a:t>
            </a:r>
            <a:r>
              <a:rPr lang="de-DE" sz="2400" b="1" u="none" strike="noStrike" dirty="0" smtClean="0">
                <a:solidFill>
                  <a:schemeClr val="dk1"/>
                </a:solidFill>
                <a:effectLst/>
                <a:uFillTx/>
                <a:latin typeface="Calibri"/>
              </a:rPr>
              <a:t>und </a:t>
            </a:r>
            <a:br>
              <a:rPr lang="de-DE" sz="2400" b="1" u="none" strike="noStrike" dirty="0" smtClean="0">
                <a:solidFill>
                  <a:schemeClr val="dk1"/>
                </a:solidFill>
                <a:effectLst/>
                <a:uFillTx/>
                <a:latin typeface="Calibri"/>
              </a:rPr>
            </a:br>
            <a:r>
              <a:rPr lang="de-DE" sz="2400" b="1" u="none" strike="noStrike" dirty="0" smtClean="0">
                <a:solidFill>
                  <a:schemeClr val="dk1"/>
                </a:solidFill>
                <a:effectLst/>
                <a:uFillTx/>
                <a:latin typeface="Calibri"/>
              </a:rPr>
              <a:t>Alternativen </a:t>
            </a:r>
            <a:r>
              <a:rPr lang="de-DE" sz="2400" b="1" dirty="0" smtClean="0">
                <a:solidFill>
                  <a:schemeClr val="dk1"/>
                </a:solidFill>
              </a:rPr>
              <a:t>mangelhaft sind</a:t>
            </a:r>
            <a:r>
              <a:rPr lang="de-DE" sz="2400" b="1" dirty="0">
                <a:solidFill>
                  <a:schemeClr val="dk1"/>
                </a:solidFill>
              </a:rPr>
              <a:t>,</a:t>
            </a:r>
            <a:endParaRPr lang="de-DE" sz="2400" b="0" u="none" strike="noStrike" dirty="0">
              <a:solidFill>
                <a:srgbClr val="000000"/>
              </a:solidFill>
              <a:effectLst/>
              <a:uFillTx/>
              <a:latin typeface="Arial"/>
            </a:endParaRPr>
          </a:p>
          <a:p>
            <a:pPr defTabSz="914400">
              <a:lnSpc>
                <a:spcPct val="100000"/>
              </a:lnSpc>
            </a:pPr>
            <a:r>
              <a:rPr lang="de-DE" sz="2400" b="1" u="none" strike="noStrike" dirty="0" smtClean="0">
                <a:solidFill>
                  <a:schemeClr val="dk1"/>
                </a:solidFill>
                <a:effectLst/>
                <a:uFillTx/>
                <a:latin typeface="Calibri"/>
              </a:rPr>
              <a:t>interessant </a:t>
            </a:r>
            <a:r>
              <a:rPr lang="de-DE" sz="2400" b="1" u="none" strike="noStrike" dirty="0">
                <a:solidFill>
                  <a:schemeClr val="dk1"/>
                </a:solidFill>
                <a:effectLst/>
                <a:uFillTx/>
                <a:latin typeface="Calibri"/>
              </a:rPr>
              <a:t>aber für einige </a:t>
            </a:r>
            <a:r>
              <a:rPr lang="de-DE" sz="2400" b="1" u="none" strike="noStrike" dirty="0" smtClean="0">
                <a:solidFill>
                  <a:schemeClr val="dk1"/>
                </a:solidFill>
                <a:effectLst/>
                <a:uFillTx/>
                <a:latin typeface="Calibri"/>
              </a:rPr>
              <a:t>Industrieanwendungen.</a:t>
            </a:r>
            <a:endParaRPr lang="de-DE" sz="2400" b="0" u="none" strike="noStrike" dirty="0">
              <a:solidFill>
                <a:srgbClr val="000000"/>
              </a:solidFill>
              <a:effectLst/>
              <a:uFillTx/>
              <a:latin typeface="Arial"/>
            </a:endParaRPr>
          </a:p>
        </p:txBody>
      </p:sp>
    </p:spTree>
    <p:extLst>
      <p:ext uri="{BB962C8B-B14F-4D97-AF65-F5344CB8AC3E}">
        <p14:creationId xmlns:p14="http://schemas.microsoft.com/office/powerpoint/2010/main" val="2734196358"/>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feld 2"/>
          <p:cNvSpPr/>
          <p:nvPr/>
        </p:nvSpPr>
        <p:spPr>
          <a:xfrm>
            <a:off x="2646524" y="21458"/>
            <a:ext cx="5972760" cy="522360"/>
          </a:xfrm>
          <a:prstGeom prst="rect">
            <a:avLst/>
          </a:prstGeom>
          <a:noFill/>
          <a:ln w="0">
            <a:noFill/>
          </a:ln>
          <a:effectLst>
            <a:glow rad="63360">
              <a:srgbClr val="FFC000">
                <a:alpha val="40000"/>
              </a:srgbClr>
            </a:glow>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dirty="0">
                <a:solidFill>
                  <a:srgbClr val="C00000"/>
                </a:solidFill>
                <a:effectLst/>
                <a:uFillTx/>
                <a:latin typeface="Calibri"/>
              </a:rPr>
              <a:t>Bewertung der Wärmequellen</a:t>
            </a:r>
            <a:endParaRPr lang="de-DE" sz="2800" b="0" u="none" strike="noStrike" dirty="0">
              <a:solidFill>
                <a:srgbClr val="000000"/>
              </a:solidFill>
              <a:effectLst/>
              <a:uFillTx/>
              <a:latin typeface="Arial"/>
            </a:endParaRPr>
          </a:p>
        </p:txBody>
      </p:sp>
      <p:sp>
        <p:nvSpPr>
          <p:cNvPr id="119" name="Textfeld 3"/>
          <p:cNvSpPr/>
          <p:nvPr/>
        </p:nvSpPr>
        <p:spPr>
          <a:xfrm>
            <a:off x="182040" y="800699"/>
            <a:ext cx="12009960" cy="593863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endParaRPr lang="de-DE" sz="2000" b="0" u="none" strike="noStrike" dirty="0">
              <a:solidFill>
                <a:srgbClr val="000000"/>
              </a:solidFill>
              <a:effectLst/>
              <a:uFillTx/>
              <a:latin typeface="Arial"/>
            </a:endParaRPr>
          </a:p>
          <a:p>
            <a:pPr defTabSz="914400">
              <a:lnSpc>
                <a:spcPct val="100000"/>
              </a:lnSpc>
            </a:pPr>
            <a:r>
              <a:rPr lang="de-DE" sz="2400" b="1" u="none" strike="noStrike" dirty="0" smtClean="0">
                <a:solidFill>
                  <a:srgbClr val="C00000"/>
                </a:solidFill>
                <a:effectLst/>
                <a:uFillTx/>
                <a:latin typeface="Calibri"/>
              </a:rPr>
              <a:t>Biomasse und Biogas: </a:t>
            </a:r>
            <a:endParaRPr lang="de-DE" sz="2400" b="0" u="none" strike="noStrike" dirty="0" smtClean="0">
              <a:solidFill>
                <a:srgbClr val="000000"/>
              </a:solidFill>
              <a:effectLst/>
              <a:uFillTx/>
              <a:latin typeface="Arial"/>
            </a:endParaRPr>
          </a:p>
          <a:p>
            <a:pPr defTabSz="914400">
              <a:lnSpc>
                <a:spcPct val="100000"/>
              </a:lnSpc>
            </a:pPr>
            <a:r>
              <a:rPr lang="de-DE" sz="2400" b="1" u="none" strike="noStrike" dirty="0" smtClean="0">
                <a:solidFill>
                  <a:srgbClr val="0070C0"/>
                </a:solidFill>
                <a:effectLst/>
                <a:uFillTx/>
                <a:latin typeface="Calibri"/>
              </a:rPr>
              <a:t>Verbrennung! </a:t>
            </a:r>
          </a:p>
          <a:p>
            <a:pPr defTabSz="914400">
              <a:lnSpc>
                <a:spcPct val="100000"/>
              </a:lnSpc>
            </a:pPr>
            <a:endParaRPr lang="de-DE" sz="2400" b="0" u="none" strike="noStrike" dirty="0" smtClean="0">
              <a:solidFill>
                <a:srgbClr val="000000"/>
              </a:solidFill>
              <a:effectLst/>
              <a:uFillTx/>
              <a:latin typeface="Arial"/>
            </a:endParaRPr>
          </a:p>
          <a:p>
            <a:pPr defTabSz="914400">
              <a:lnSpc>
                <a:spcPct val="100000"/>
              </a:lnSpc>
            </a:pPr>
            <a:r>
              <a:rPr lang="de-DE" sz="2400" b="1" u="none" strike="noStrike" dirty="0" smtClean="0">
                <a:solidFill>
                  <a:schemeClr val="dk1"/>
                </a:solidFill>
                <a:effectLst/>
                <a:uFillTx/>
                <a:latin typeface="Calibri"/>
              </a:rPr>
              <a:t>Geringste Flächeneffizienz, umweltbelastend, Monokultur,</a:t>
            </a:r>
            <a:endParaRPr lang="de-DE" sz="2400" b="0" u="none" strike="noStrike" dirty="0" smtClean="0">
              <a:solidFill>
                <a:srgbClr val="000000"/>
              </a:solidFill>
              <a:effectLst/>
              <a:uFillTx/>
              <a:latin typeface="Arial"/>
            </a:endParaRPr>
          </a:p>
          <a:p>
            <a:pPr defTabSz="914400">
              <a:lnSpc>
                <a:spcPct val="100000"/>
              </a:lnSpc>
            </a:pPr>
            <a:r>
              <a:rPr lang="de-DE" sz="2400" b="1" u="none" strike="noStrike" dirty="0" smtClean="0">
                <a:solidFill>
                  <a:schemeClr val="dk1"/>
                </a:solidFill>
                <a:effectLst/>
                <a:uFillTx/>
                <a:latin typeface="Calibri"/>
              </a:rPr>
              <a:t>nicht nachhaltig,.</a:t>
            </a:r>
            <a:endParaRPr lang="de-DE" sz="2400" b="0" u="none" strike="noStrike" dirty="0" smtClean="0">
              <a:solidFill>
                <a:srgbClr val="000000"/>
              </a:solidFill>
              <a:effectLst/>
              <a:uFillTx/>
              <a:latin typeface="Arial"/>
            </a:endParaRPr>
          </a:p>
          <a:p>
            <a:pPr defTabSz="914400">
              <a:lnSpc>
                <a:spcPct val="100000"/>
              </a:lnSpc>
            </a:pPr>
            <a:r>
              <a:rPr lang="de-DE" sz="2400" b="1" u="none" strike="noStrike" dirty="0" smtClean="0">
                <a:solidFill>
                  <a:schemeClr val="dk1"/>
                </a:solidFill>
                <a:effectLst/>
                <a:uFillTx/>
                <a:latin typeface="Calibri"/>
              </a:rPr>
              <a:t>Offizielle </a:t>
            </a:r>
            <a:r>
              <a:rPr lang="de-DE" sz="2400" b="1" u="none" strike="noStrike" dirty="0" smtClean="0">
                <a:solidFill>
                  <a:schemeClr val="accent1">
                    <a:lumMod val="75000"/>
                  </a:schemeClr>
                </a:solidFill>
                <a:effectLst/>
                <a:uFillTx/>
                <a:latin typeface="Calibri"/>
              </a:rPr>
              <a:t>Schönfärberei </a:t>
            </a:r>
            <a:r>
              <a:rPr lang="de-DE" sz="2400" b="1" u="none" strike="noStrike" dirty="0" smtClean="0">
                <a:solidFill>
                  <a:schemeClr val="dk1"/>
                </a:solidFill>
                <a:effectLst/>
                <a:uFillTx/>
                <a:latin typeface="Calibri"/>
              </a:rPr>
              <a:t>(Betrug!) bei der CO</a:t>
            </a:r>
            <a:r>
              <a:rPr lang="de-DE" sz="2400" b="1" u="none" strike="noStrike" baseline="-25000" dirty="0" smtClean="0">
                <a:solidFill>
                  <a:schemeClr val="dk1"/>
                </a:solidFill>
                <a:effectLst/>
                <a:uFillTx/>
                <a:latin typeface="Calibri"/>
              </a:rPr>
              <a:t>2</a:t>
            </a:r>
            <a:r>
              <a:rPr lang="de-DE" sz="2400" b="1" u="none" strike="noStrike" dirty="0" smtClean="0">
                <a:solidFill>
                  <a:schemeClr val="dk1"/>
                </a:solidFill>
                <a:effectLst/>
                <a:uFillTx/>
                <a:latin typeface="Calibri"/>
              </a:rPr>
              <a:t>- Bilanz u. Luftbelastung,</a:t>
            </a:r>
            <a:r>
              <a:rPr sz="2400" dirty="0" smtClean="0"/>
              <a:t/>
            </a:r>
            <a:br>
              <a:rPr sz="2400" dirty="0" smtClean="0"/>
            </a:br>
            <a:r>
              <a:rPr lang="de-DE" sz="2400" b="1" u="none" strike="noStrike" dirty="0" smtClean="0">
                <a:solidFill>
                  <a:schemeClr val="dk1"/>
                </a:solidFill>
                <a:effectLst/>
                <a:uFillTx/>
                <a:latin typeface="Calibri"/>
              </a:rPr>
              <a:t>CO</a:t>
            </a:r>
            <a:r>
              <a:rPr lang="de-DE" sz="2400" b="1" u="none" strike="noStrike" baseline="-25000" dirty="0" smtClean="0">
                <a:solidFill>
                  <a:schemeClr val="dk1"/>
                </a:solidFill>
                <a:effectLst/>
                <a:uFillTx/>
                <a:latin typeface="Calibri"/>
              </a:rPr>
              <a:t>2 </a:t>
            </a:r>
            <a:r>
              <a:rPr lang="de-DE" sz="2400" b="1" u="none" strike="noStrike" dirty="0" smtClean="0">
                <a:solidFill>
                  <a:schemeClr val="dk1"/>
                </a:solidFill>
                <a:effectLst/>
                <a:uFillTx/>
                <a:latin typeface="Calibri"/>
              </a:rPr>
              <a:t>Speicherung der Wälder nimmt stetig ab         massiver Schadholzanfall!</a:t>
            </a:r>
            <a:br>
              <a:rPr lang="de-DE" sz="2400" b="1" u="none" strike="noStrike" dirty="0" smtClean="0">
                <a:solidFill>
                  <a:schemeClr val="dk1"/>
                </a:solidFill>
                <a:effectLst/>
                <a:uFillTx/>
                <a:latin typeface="Calibri"/>
              </a:rPr>
            </a:br>
            <a:r>
              <a:rPr sz="2400" dirty="0" smtClean="0"/>
              <a:t/>
            </a:r>
            <a:br>
              <a:rPr sz="2400" dirty="0" smtClean="0"/>
            </a:br>
            <a:r>
              <a:rPr lang="de-DE" sz="2400" b="1" u="none" strike="noStrike" dirty="0" smtClean="0">
                <a:solidFill>
                  <a:schemeClr val="dk1"/>
                </a:solidFill>
                <a:effectLst/>
                <a:uFillTx/>
                <a:latin typeface="Calibri"/>
              </a:rPr>
              <a:t>Kritik von UBA und allen Umweltorganisationen sowie unabhängigen Experten!</a:t>
            </a:r>
            <a:r>
              <a:rPr sz="2400" dirty="0" smtClean="0"/>
              <a:t/>
            </a:r>
            <a:br>
              <a:rPr sz="2400" dirty="0" smtClean="0"/>
            </a:br>
            <a:r>
              <a:rPr lang="de-DE" sz="2400" b="1" u="none" strike="noStrike" dirty="0" smtClean="0">
                <a:solidFill>
                  <a:schemeClr val="dk1"/>
                </a:solidFill>
                <a:effectLst/>
                <a:uFillTx/>
                <a:latin typeface="Calibri"/>
              </a:rPr>
              <a:t>Leider ist Förderung sogar stark gestiegen (Anfrage SPD im Landtag)</a:t>
            </a:r>
            <a:br>
              <a:rPr lang="de-DE" sz="2400" b="1" u="none" strike="noStrike" dirty="0" smtClean="0">
                <a:solidFill>
                  <a:schemeClr val="dk1"/>
                </a:solidFill>
                <a:effectLst/>
                <a:uFillTx/>
                <a:latin typeface="Calibri"/>
              </a:rPr>
            </a:br>
            <a:endParaRPr lang="de-DE" sz="2400" b="0" u="none" strike="noStrike" dirty="0" smtClean="0">
              <a:solidFill>
                <a:srgbClr val="000000"/>
              </a:solidFill>
              <a:effectLst/>
              <a:uFillTx/>
              <a:latin typeface="Arial"/>
            </a:endParaRPr>
          </a:p>
          <a:p>
            <a:r>
              <a:rPr lang="de-DE" sz="2400" b="1" dirty="0" smtClean="0">
                <a:solidFill>
                  <a:schemeClr val="dk1"/>
                </a:solidFill>
              </a:rPr>
              <a:t>Deutliche </a:t>
            </a:r>
            <a:r>
              <a:rPr lang="de-DE" sz="2400" b="1" dirty="0">
                <a:solidFill>
                  <a:schemeClr val="dk1"/>
                </a:solidFill>
              </a:rPr>
              <a:t>Kostensteigerungen </a:t>
            </a:r>
            <a:r>
              <a:rPr lang="de-DE" sz="2400" b="1" dirty="0" smtClean="0">
                <a:solidFill>
                  <a:schemeClr val="dk1"/>
                </a:solidFill>
              </a:rPr>
              <a:t>u. weitere Abnahme der Biodiversität </a:t>
            </a:r>
            <a:br>
              <a:rPr lang="de-DE" sz="2400" b="1" dirty="0" smtClean="0">
                <a:solidFill>
                  <a:schemeClr val="dk1"/>
                </a:solidFill>
              </a:rPr>
            </a:br>
            <a:r>
              <a:rPr lang="de-DE" sz="2400" b="1" dirty="0" smtClean="0">
                <a:solidFill>
                  <a:schemeClr val="dk1"/>
                </a:solidFill>
              </a:rPr>
              <a:t>nach </a:t>
            </a:r>
            <a:r>
              <a:rPr lang="de-DE" sz="2400" b="1" dirty="0">
                <a:solidFill>
                  <a:schemeClr val="dk1"/>
                </a:solidFill>
              </a:rPr>
              <a:t>Ende des </a:t>
            </a:r>
            <a:r>
              <a:rPr lang="de-DE" sz="2400" b="1" dirty="0" smtClean="0">
                <a:solidFill>
                  <a:schemeClr val="dk1"/>
                </a:solidFill>
              </a:rPr>
              <a:t>Schadholzanfalls </a:t>
            </a:r>
            <a:r>
              <a:rPr lang="de-DE" sz="2400" b="1" dirty="0">
                <a:solidFill>
                  <a:schemeClr val="dk1"/>
                </a:solidFill>
              </a:rPr>
              <a:t>durch verstärkten Einsatz von </a:t>
            </a:r>
            <a:r>
              <a:rPr lang="de-DE" sz="2400" b="1" dirty="0" smtClean="0">
                <a:solidFill>
                  <a:schemeClr val="dk1"/>
                </a:solidFill>
              </a:rPr>
              <a:t/>
            </a:r>
            <a:br>
              <a:rPr lang="de-DE" sz="2400" b="1" dirty="0" smtClean="0">
                <a:solidFill>
                  <a:schemeClr val="dk1"/>
                </a:solidFill>
              </a:rPr>
            </a:br>
            <a:r>
              <a:rPr lang="de-DE" sz="2400" b="1" dirty="0" smtClean="0">
                <a:solidFill>
                  <a:schemeClr val="dk1"/>
                </a:solidFill>
              </a:rPr>
              <a:t>Biogas </a:t>
            </a:r>
            <a:r>
              <a:rPr lang="de-DE" sz="2400" b="1" dirty="0">
                <a:solidFill>
                  <a:schemeClr val="dk1"/>
                </a:solidFill>
              </a:rPr>
              <a:t>und Holzimporten</a:t>
            </a:r>
            <a:endParaRPr lang="de-DE" sz="24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p:txBody>
      </p:sp>
      <p:pic>
        <p:nvPicPr>
          <p:cNvPr id="120" name="Grafik 4"/>
          <p:cNvPicPr/>
          <p:nvPr/>
        </p:nvPicPr>
        <p:blipFill>
          <a:blip r:embed="rId2" cstate="email">
            <a:extLst>
              <a:ext uri="{28A0092B-C50C-407E-A947-70E740481C1C}">
                <a14:useLocalDpi xmlns:a14="http://schemas.microsoft.com/office/drawing/2010/main"/>
              </a:ext>
            </a:extLst>
          </a:blip>
          <a:stretch/>
        </p:blipFill>
        <p:spPr>
          <a:xfrm>
            <a:off x="7777654" y="809297"/>
            <a:ext cx="2688875" cy="1376855"/>
          </a:xfrm>
          <a:prstGeom prst="rect">
            <a:avLst/>
          </a:prstGeom>
          <a:noFill/>
          <a:ln w="0">
            <a:noFill/>
          </a:ln>
        </p:spPr>
      </p:pic>
      <p:pic>
        <p:nvPicPr>
          <p:cNvPr id="121" name="Grafik 5"/>
          <p:cNvPicPr/>
          <p:nvPr/>
        </p:nvPicPr>
        <p:blipFill>
          <a:blip r:embed="rId3" cstate="email">
            <a:extLst>
              <a:ext uri="{28A0092B-C50C-407E-A947-70E740481C1C}">
                <a14:useLocalDpi xmlns:a14="http://schemas.microsoft.com/office/drawing/2010/main"/>
              </a:ext>
            </a:extLst>
          </a:blip>
          <a:stretch/>
        </p:blipFill>
        <p:spPr>
          <a:xfrm flipH="1">
            <a:off x="10651840" y="1357747"/>
            <a:ext cx="1264174" cy="3308846"/>
          </a:xfrm>
          <a:prstGeom prst="rect">
            <a:avLst/>
          </a:prstGeom>
          <a:noFill/>
          <a:ln w="0">
            <a:noFill/>
          </a:ln>
        </p:spPr>
      </p:pic>
      <p:pic>
        <p:nvPicPr>
          <p:cNvPr id="122" name="Grafik 6"/>
          <p:cNvPicPr/>
          <p:nvPr/>
        </p:nvPicPr>
        <p:blipFill>
          <a:blip r:embed="rId4" cstate="email">
            <a:extLst>
              <a:ext uri="{28A0092B-C50C-407E-A947-70E740481C1C}">
                <a14:useLocalDpi xmlns:a14="http://schemas.microsoft.com/office/drawing/2010/main"/>
              </a:ext>
            </a:extLst>
          </a:blip>
          <a:srcRect/>
          <a:stretch/>
        </p:blipFill>
        <p:spPr>
          <a:xfrm>
            <a:off x="9732272" y="5117098"/>
            <a:ext cx="2183742" cy="1577992"/>
          </a:xfrm>
          <a:prstGeom prst="rect">
            <a:avLst/>
          </a:prstGeom>
          <a:noFill/>
          <a:ln w="0">
            <a:noFill/>
          </a:ln>
        </p:spPr>
      </p:pic>
      <p:cxnSp>
        <p:nvCxnSpPr>
          <p:cNvPr id="123" name="Gerade Verbindung mit Pfeil 7"/>
          <p:cNvCxnSpPr/>
          <p:nvPr/>
        </p:nvCxnSpPr>
        <p:spPr>
          <a:xfrm>
            <a:off x="6077404" y="3551200"/>
            <a:ext cx="396360" cy="720"/>
          </a:xfrm>
          <a:prstGeom prst="straightConnector1">
            <a:avLst/>
          </a:prstGeom>
          <a:ln w="38100">
            <a:solidFill>
              <a:srgbClr val="5B9BD5"/>
            </a:solidFill>
            <a:round/>
            <a:tailEnd type="triangle" w="med" len="me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Textfeld 2"/>
          <p:cNvSpPr/>
          <p:nvPr/>
        </p:nvSpPr>
        <p:spPr>
          <a:xfrm>
            <a:off x="2646524" y="21458"/>
            <a:ext cx="5972760" cy="522360"/>
          </a:xfrm>
          <a:prstGeom prst="rect">
            <a:avLst/>
          </a:prstGeom>
          <a:noFill/>
          <a:ln w="0">
            <a:noFill/>
          </a:ln>
          <a:effectLst>
            <a:glow rad="63360">
              <a:srgbClr val="FFC000">
                <a:alpha val="40000"/>
              </a:srgbClr>
            </a:glow>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dirty="0">
                <a:solidFill>
                  <a:srgbClr val="C00000"/>
                </a:solidFill>
                <a:effectLst/>
                <a:uFillTx/>
                <a:latin typeface="Calibri"/>
              </a:rPr>
              <a:t>Bewertung der Wärmequellen</a:t>
            </a:r>
            <a:endParaRPr lang="de-DE" sz="2800" b="0" u="none" strike="noStrike" dirty="0">
              <a:solidFill>
                <a:srgbClr val="000000"/>
              </a:solidFill>
              <a:effectLst/>
              <a:uFillTx/>
              <a:latin typeface="Arial"/>
            </a:endParaRPr>
          </a:p>
        </p:txBody>
      </p:sp>
      <p:sp>
        <p:nvSpPr>
          <p:cNvPr id="119" name="Textfeld 3"/>
          <p:cNvSpPr/>
          <p:nvPr/>
        </p:nvSpPr>
        <p:spPr>
          <a:xfrm>
            <a:off x="182040" y="800699"/>
            <a:ext cx="12009960" cy="593863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endParaRPr lang="de-DE" sz="2000" b="0" u="none" strike="noStrike" dirty="0">
              <a:solidFill>
                <a:srgbClr val="000000"/>
              </a:solidFill>
              <a:effectLst/>
              <a:uFillTx/>
              <a:latin typeface="Arial"/>
            </a:endParaRPr>
          </a:p>
          <a:p>
            <a:pPr defTabSz="914400">
              <a:lnSpc>
                <a:spcPct val="100000"/>
              </a:lnSpc>
            </a:pPr>
            <a:r>
              <a:rPr lang="de-DE" sz="2400" b="1" u="none" strike="noStrike" dirty="0" smtClean="0">
                <a:solidFill>
                  <a:srgbClr val="C00000"/>
                </a:solidFill>
                <a:effectLst/>
                <a:uFillTx/>
                <a:latin typeface="Calibri"/>
              </a:rPr>
              <a:t>Biomasse und Biogas: </a:t>
            </a:r>
            <a:endParaRPr lang="de-DE" sz="2400" b="0" u="none" strike="noStrike" dirty="0" smtClean="0">
              <a:solidFill>
                <a:srgbClr val="000000"/>
              </a:solidFill>
              <a:effectLst/>
              <a:uFillTx/>
              <a:latin typeface="Arial"/>
            </a:endParaRPr>
          </a:p>
          <a:p>
            <a:pPr defTabSz="914400">
              <a:lnSpc>
                <a:spcPct val="100000"/>
              </a:lnSpc>
            </a:pPr>
            <a:r>
              <a:rPr lang="de-DE" sz="2400" b="1" u="none" strike="noStrike" dirty="0" smtClean="0">
                <a:solidFill>
                  <a:srgbClr val="0070C0"/>
                </a:solidFill>
                <a:effectLst/>
                <a:uFillTx/>
                <a:latin typeface="Calibri"/>
              </a:rPr>
              <a:t>Feststoff Verbrennung mit ultrafeinem Ruß! </a:t>
            </a:r>
          </a:p>
          <a:p>
            <a:pPr defTabSz="914400">
              <a:lnSpc>
                <a:spcPct val="100000"/>
              </a:lnSpc>
            </a:pPr>
            <a:endParaRPr lang="de-DE" sz="2400" b="0" u="none" strike="noStrike" dirty="0" smtClean="0">
              <a:solidFill>
                <a:srgbClr val="000000"/>
              </a:solidFill>
              <a:effectLst/>
              <a:uFillTx/>
              <a:latin typeface="Arial"/>
            </a:endParaRPr>
          </a:p>
          <a:p>
            <a:pPr defTabSz="914400">
              <a:lnSpc>
                <a:spcPct val="100000"/>
              </a:lnSpc>
            </a:pPr>
            <a:r>
              <a:rPr lang="de-DE" sz="2400" b="1" u="none" strike="noStrike" dirty="0" smtClean="0">
                <a:solidFill>
                  <a:schemeClr val="dk1"/>
                </a:solidFill>
                <a:effectLst/>
                <a:uFillTx/>
                <a:latin typeface="Calibri"/>
              </a:rPr>
              <a:t>Geringste Flächeneffizienz, umweltbelastend, Monokultur,</a:t>
            </a:r>
            <a:endParaRPr lang="de-DE" sz="2400" b="0" u="none" strike="noStrike" dirty="0" smtClean="0">
              <a:solidFill>
                <a:srgbClr val="000000"/>
              </a:solidFill>
              <a:effectLst/>
              <a:uFillTx/>
              <a:latin typeface="Arial"/>
            </a:endParaRPr>
          </a:p>
          <a:p>
            <a:pPr defTabSz="914400">
              <a:lnSpc>
                <a:spcPct val="100000"/>
              </a:lnSpc>
            </a:pPr>
            <a:r>
              <a:rPr lang="de-DE" sz="2400" b="1" u="none" strike="noStrike" dirty="0" smtClean="0">
                <a:solidFill>
                  <a:schemeClr val="dk1"/>
                </a:solidFill>
                <a:effectLst/>
                <a:uFillTx/>
                <a:latin typeface="Calibri"/>
              </a:rPr>
              <a:t>nicht nachhaltig, </a:t>
            </a:r>
            <a:r>
              <a:rPr lang="de-DE" sz="2400" b="1" u="none" strike="noStrike" dirty="0" smtClean="0">
                <a:solidFill>
                  <a:schemeClr val="accent1">
                    <a:lumMod val="75000"/>
                  </a:schemeClr>
                </a:solidFill>
                <a:effectLst/>
                <a:uFillTx/>
                <a:latin typeface="Calibri"/>
              </a:rPr>
              <a:t>großer Schadholzanfall</a:t>
            </a:r>
            <a:r>
              <a:rPr lang="de-DE" sz="2400" b="1" u="none" strike="noStrike" dirty="0" smtClean="0">
                <a:solidFill>
                  <a:schemeClr val="dk1"/>
                </a:solidFill>
                <a:effectLst/>
                <a:uFillTx/>
                <a:latin typeface="Calibri"/>
              </a:rPr>
              <a:t>.</a:t>
            </a:r>
            <a:endParaRPr lang="de-DE" sz="2400" b="0" u="none" strike="noStrike" dirty="0" smtClean="0">
              <a:solidFill>
                <a:srgbClr val="000000"/>
              </a:solidFill>
              <a:effectLst/>
              <a:uFillTx/>
              <a:latin typeface="Arial"/>
            </a:endParaRPr>
          </a:p>
          <a:p>
            <a:pPr defTabSz="914400">
              <a:lnSpc>
                <a:spcPct val="100000"/>
              </a:lnSpc>
            </a:pPr>
            <a:r>
              <a:rPr lang="de-DE" sz="2400" b="1" u="none" strike="noStrike" dirty="0" smtClean="0">
                <a:solidFill>
                  <a:schemeClr val="dk1"/>
                </a:solidFill>
                <a:effectLst/>
                <a:uFillTx/>
                <a:latin typeface="Calibri"/>
              </a:rPr>
              <a:t>Offizielle </a:t>
            </a:r>
            <a:r>
              <a:rPr lang="de-DE" sz="2400" b="1" u="none" strike="noStrike" dirty="0" smtClean="0">
                <a:solidFill>
                  <a:schemeClr val="accent1">
                    <a:lumMod val="75000"/>
                  </a:schemeClr>
                </a:solidFill>
                <a:effectLst/>
                <a:uFillTx/>
                <a:latin typeface="Calibri"/>
              </a:rPr>
              <a:t>Schönfärberei </a:t>
            </a:r>
            <a:r>
              <a:rPr lang="de-DE" sz="2400" b="1" u="none" strike="noStrike" dirty="0" smtClean="0">
                <a:solidFill>
                  <a:schemeClr val="dk1"/>
                </a:solidFill>
                <a:effectLst/>
                <a:uFillTx/>
                <a:latin typeface="Calibri"/>
              </a:rPr>
              <a:t>(Betrug!) bei der CO</a:t>
            </a:r>
            <a:r>
              <a:rPr lang="de-DE" sz="2400" b="1" u="none" strike="noStrike" baseline="-25000" dirty="0" smtClean="0">
                <a:solidFill>
                  <a:schemeClr val="dk1"/>
                </a:solidFill>
                <a:effectLst/>
                <a:uFillTx/>
                <a:latin typeface="Calibri"/>
              </a:rPr>
              <a:t>2</a:t>
            </a:r>
            <a:r>
              <a:rPr lang="de-DE" sz="2400" b="1" u="none" strike="noStrike" dirty="0" smtClean="0">
                <a:solidFill>
                  <a:schemeClr val="dk1"/>
                </a:solidFill>
                <a:effectLst/>
                <a:uFillTx/>
                <a:latin typeface="Calibri"/>
              </a:rPr>
              <a:t>- Bilanz u. Luftbelastung,</a:t>
            </a:r>
            <a:r>
              <a:rPr sz="2400" dirty="0" smtClean="0"/>
              <a:t/>
            </a:r>
            <a:br>
              <a:rPr sz="2400" dirty="0" smtClean="0"/>
            </a:br>
            <a:r>
              <a:rPr lang="de-DE" sz="2400" b="1" u="none" strike="noStrike" dirty="0" smtClean="0">
                <a:solidFill>
                  <a:schemeClr val="dk1"/>
                </a:solidFill>
                <a:effectLst/>
                <a:uFillTx/>
                <a:latin typeface="Calibri"/>
              </a:rPr>
              <a:t>CO</a:t>
            </a:r>
            <a:r>
              <a:rPr lang="de-DE" sz="2400" b="1" u="none" strike="noStrike" baseline="-25000" dirty="0" smtClean="0">
                <a:solidFill>
                  <a:schemeClr val="dk1"/>
                </a:solidFill>
                <a:effectLst/>
                <a:uFillTx/>
                <a:latin typeface="Calibri"/>
              </a:rPr>
              <a:t>2 </a:t>
            </a:r>
            <a:r>
              <a:rPr lang="de-DE" sz="2400" b="1" u="none" strike="noStrike" dirty="0" smtClean="0">
                <a:solidFill>
                  <a:schemeClr val="dk1"/>
                </a:solidFill>
                <a:effectLst/>
                <a:uFillTx/>
                <a:latin typeface="Calibri"/>
              </a:rPr>
              <a:t>Speicherung der Wälder nimmt stetig ab         Verheizen!</a:t>
            </a:r>
            <a:br>
              <a:rPr lang="de-DE" sz="2400" b="1" u="none" strike="noStrike" dirty="0" smtClean="0">
                <a:solidFill>
                  <a:schemeClr val="dk1"/>
                </a:solidFill>
                <a:effectLst/>
                <a:uFillTx/>
                <a:latin typeface="Calibri"/>
              </a:rPr>
            </a:br>
            <a:r>
              <a:rPr sz="2400" dirty="0" smtClean="0"/>
              <a:t/>
            </a:r>
            <a:br>
              <a:rPr sz="2400" dirty="0" smtClean="0"/>
            </a:br>
            <a:r>
              <a:rPr lang="de-DE" sz="2400" b="1" u="none" strike="noStrike" dirty="0" smtClean="0">
                <a:solidFill>
                  <a:schemeClr val="dk1"/>
                </a:solidFill>
                <a:effectLst/>
                <a:uFillTx/>
                <a:latin typeface="Calibri"/>
              </a:rPr>
              <a:t>Kritik von UBA und allen Umweltorganisationen sowie unabhängigen Experten!</a:t>
            </a:r>
            <a:r>
              <a:rPr sz="2400" dirty="0" smtClean="0"/>
              <a:t/>
            </a:r>
            <a:br>
              <a:rPr sz="2400" dirty="0" smtClean="0"/>
            </a:br>
            <a:r>
              <a:rPr lang="de-DE" sz="2400" b="1" u="none" strike="noStrike" dirty="0" smtClean="0">
                <a:solidFill>
                  <a:schemeClr val="dk1"/>
                </a:solidFill>
                <a:effectLst/>
                <a:uFillTx/>
                <a:latin typeface="Calibri"/>
              </a:rPr>
              <a:t>Leider ist Förderung sogar stark gestiegen (Anfrage SPD im Landtag)</a:t>
            </a:r>
            <a:br>
              <a:rPr lang="de-DE" sz="2400" b="1" u="none" strike="noStrike" dirty="0" smtClean="0">
                <a:solidFill>
                  <a:schemeClr val="dk1"/>
                </a:solidFill>
                <a:effectLst/>
                <a:uFillTx/>
                <a:latin typeface="Calibri"/>
              </a:rPr>
            </a:br>
            <a:endParaRPr lang="de-DE" sz="2400" b="0" u="none" strike="noStrike" dirty="0" smtClean="0">
              <a:solidFill>
                <a:srgbClr val="000000"/>
              </a:solidFill>
              <a:effectLst/>
              <a:uFillTx/>
              <a:latin typeface="Arial"/>
            </a:endParaRPr>
          </a:p>
          <a:p>
            <a:r>
              <a:rPr lang="de-DE" sz="2400" b="1" dirty="0" smtClean="0">
                <a:solidFill>
                  <a:schemeClr val="dk1"/>
                </a:solidFill>
              </a:rPr>
              <a:t>Deutliche </a:t>
            </a:r>
            <a:r>
              <a:rPr lang="de-DE" sz="2400" b="1" dirty="0">
                <a:solidFill>
                  <a:schemeClr val="dk1"/>
                </a:solidFill>
              </a:rPr>
              <a:t>Kostensteigerungen </a:t>
            </a:r>
            <a:r>
              <a:rPr lang="de-DE" sz="2400" b="1" dirty="0" smtClean="0">
                <a:solidFill>
                  <a:schemeClr val="dk1"/>
                </a:solidFill>
              </a:rPr>
              <a:t>u. weitere Abnahme der Biodiversität </a:t>
            </a:r>
            <a:br>
              <a:rPr lang="de-DE" sz="2400" b="1" dirty="0" smtClean="0">
                <a:solidFill>
                  <a:schemeClr val="dk1"/>
                </a:solidFill>
              </a:rPr>
            </a:br>
            <a:r>
              <a:rPr lang="de-DE" sz="2400" b="1" dirty="0" smtClean="0">
                <a:solidFill>
                  <a:schemeClr val="dk1"/>
                </a:solidFill>
              </a:rPr>
              <a:t>nach </a:t>
            </a:r>
            <a:r>
              <a:rPr lang="de-DE" sz="2400" b="1" dirty="0">
                <a:solidFill>
                  <a:schemeClr val="dk1"/>
                </a:solidFill>
              </a:rPr>
              <a:t>Ende des </a:t>
            </a:r>
            <a:r>
              <a:rPr lang="de-DE" sz="2400" b="1" dirty="0" smtClean="0">
                <a:solidFill>
                  <a:schemeClr val="dk1"/>
                </a:solidFill>
              </a:rPr>
              <a:t>Schadholzanfalls </a:t>
            </a:r>
            <a:r>
              <a:rPr lang="de-DE" sz="2400" b="1" dirty="0">
                <a:solidFill>
                  <a:schemeClr val="dk1"/>
                </a:solidFill>
              </a:rPr>
              <a:t>durch verstärkten Einsatz von </a:t>
            </a:r>
            <a:r>
              <a:rPr lang="de-DE" sz="2400" b="1" dirty="0" smtClean="0">
                <a:solidFill>
                  <a:schemeClr val="dk1"/>
                </a:solidFill>
              </a:rPr>
              <a:t/>
            </a:r>
            <a:br>
              <a:rPr lang="de-DE" sz="2400" b="1" dirty="0" smtClean="0">
                <a:solidFill>
                  <a:schemeClr val="dk1"/>
                </a:solidFill>
              </a:rPr>
            </a:br>
            <a:r>
              <a:rPr lang="de-DE" sz="2400" b="1" dirty="0" smtClean="0">
                <a:solidFill>
                  <a:schemeClr val="dk1"/>
                </a:solidFill>
              </a:rPr>
              <a:t>Biogas </a:t>
            </a:r>
            <a:r>
              <a:rPr lang="de-DE" sz="2400" b="1" dirty="0">
                <a:solidFill>
                  <a:schemeClr val="dk1"/>
                </a:solidFill>
              </a:rPr>
              <a:t>und Holzimporten</a:t>
            </a:r>
            <a:endParaRPr lang="de-DE" sz="24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p:txBody>
      </p:sp>
      <p:pic>
        <p:nvPicPr>
          <p:cNvPr id="120" name="Grafik 4"/>
          <p:cNvPicPr/>
          <p:nvPr/>
        </p:nvPicPr>
        <p:blipFill>
          <a:blip r:embed="rId2" cstate="email">
            <a:extLst>
              <a:ext uri="{28A0092B-C50C-407E-A947-70E740481C1C}">
                <a14:useLocalDpi xmlns:a14="http://schemas.microsoft.com/office/drawing/2010/main"/>
              </a:ext>
            </a:extLst>
          </a:blip>
          <a:stretch/>
        </p:blipFill>
        <p:spPr>
          <a:xfrm>
            <a:off x="7777654" y="809297"/>
            <a:ext cx="2688875" cy="1376855"/>
          </a:xfrm>
          <a:prstGeom prst="rect">
            <a:avLst/>
          </a:prstGeom>
          <a:noFill/>
          <a:ln w="0">
            <a:noFill/>
          </a:ln>
        </p:spPr>
      </p:pic>
      <p:pic>
        <p:nvPicPr>
          <p:cNvPr id="121" name="Grafik 5"/>
          <p:cNvPicPr/>
          <p:nvPr/>
        </p:nvPicPr>
        <p:blipFill>
          <a:blip r:embed="rId3" cstate="email">
            <a:extLst>
              <a:ext uri="{28A0092B-C50C-407E-A947-70E740481C1C}">
                <a14:useLocalDpi xmlns:a14="http://schemas.microsoft.com/office/drawing/2010/main"/>
              </a:ext>
            </a:extLst>
          </a:blip>
          <a:stretch/>
        </p:blipFill>
        <p:spPr>
          <a:xfrm flipH="1">
            <a:off x="10651840" y="1357747"/>
            <a:ext cx="1264174" cy="3308846"/>
          </a:xfrm>
          <a:prstGeom prst="rect">
            <a:avLst/>
          </a:prstGeom>
          <a:noFill/>
          <a:ln w="0">
            <a:noFill/>
          </a:ln>
        </p:spPr>
      </p:pic>
      <p:pic>
        <p:nvPicPr>
          <p:cNvPr id="122" name="Grafik 6"/>
          <p:cNvPicPr/>
          <p:nvPr/>
        </p:nvPicPr>
        <p:blipFill>
          <a:blip r:embed="rId4" cstate="email">
            <a:extLst>
              <a:ext uri="{28A0092B-C50C-407E-A947-70E740481C1C}">
                <a14:useLocalDpi xmlns:a14="http://schemas.microsoft.com/office/drawing/2010/main"/>
              </a:ext>
            </a:extLst>
          </a:blip>
          <a:srcRect/>
          <a:stretch/>
        </p:blipFill>
        <p:spPr>
          <a:xfrm>
            <a:off x="9732272" y="5117098"/>
            <a:ext cx="2183742" cy="1577992"/>
          </a:xfrm>
          <a:prstGeom prst="rect">
            <a:avLst/>
          </a:prstGeom>
          <a:noFill/>
          <a:ln w="0">
            <a:noFill/>
          </a:ln>
        </p:spPr>
      </p:pic>
      <p:cxnSp>
        <p:nvCxnSpPr>
          <p:cNvPr id="123" name="Gerade Verbindung mit Pfeil 7"/>
          <p:cNvCxnSpPr/>
          <p:nvPr/>
        </p:nvCxnSpPr>
        <p:spPr>
          <a:xfrm>
            <a:off x="6077404" y="3551200"/>
            <a:ext cx="396360" cy="720"/>
          </a:xfrm>
          <a:prstGeom prst="straightConnector1">
            <a:avLst/>
          </a:prstGeom>
          <a:ln w="38100">
            <a:solidFill>
              <a:srgbClr val="5B9BD5"/>
            </a:solidFill>
            <a:round/>
            <a:tailEnd type="triangle" w="med" len="med"/>
          </a:ln>
        </p:spPr>
      </p:cxnSp>
      <p:sp>
        <p:nvSpPr>
          <p:cNvPr id="2" name="Textfeld 1"/>
          <p:cNvSpPr txBox="1"/>
          <p:nvPr/>
        </p:nvSpPr>
        <p:spPr>
          <a:xfrm>
            <a:off x="7678034" y="388251"/>
            <a:ext cx="2973806" cy="1938992"/>
          </a:xfrm>
          <a:prstGeom prst="rect">
            <a:avLst/>
          </a:prstGeom>
          <a:solidFill>
            <a:srgbClr val="00B0F0"/>
          </a:solidFill>
        </p:spPr>
        <p:txBody>
          <a:bodyPr wrap="square" rtlCol="0">
            <a:spAutoFit/>
          </a:bodyPr>
          <a:lstStyle/>
          <a:p>
            <a:r>
              <a:rPr lang="de-DE" sz="2000" dirty="0" smtClean="0"/>
              <a:t>CO</a:t>
            </a:r>
            <a:r>
              <a:rPr lang="de-DE" sz="2000" baseline="-25000" dirty="0" smtClean="0"/>
              <a:t>2</a:t>
            </a:r>
            <a:r>
              <a:rPr lang="de-DE" sz="2000" dirty="0" smtClean="0"/>
              <a:t> Pro kWh Wärmeerzeugung</a:t>
            </a:r>
          </a:p>
          <a:p>
            <a:endParaRPr lang="de-DE" sz="2000" dirty="0"/>
          </a:p>
          <a:p>
            <a:r>
              <a:rPr lang="de-DE" sz="2000" dirty="0" smtClean="0"/>
              <a:t>Öl        266 g</a:t>
            </a:r>
            <a:br>
              <a:rPr lang="de-DE" sz="2000" dirty="0" smtClean="0"/>
            </a:br>
            <a:r>
              <a:rPr lang="de-DE" sz="2000" dirty="0" smtClean="0"/>
              <a:t>Gas     200 g</a:t>
            </a:r>
          </a:p>
          <a:p>
            <a:r>
              <a:rPr lang="de-DE" sz="2000" dirty="0" smtClean="0"/>
              <a:t>Holz    385 g      </a:t>
            </a:r>
            <a:r>
              <a:rPr lang="de-DE" sz="2000" dirty="0" smtClean="0">
                <a:solidFill>
                  <a:srgbClr val="FF0000"/>
                </a:solidFill>
              </a:rPr>
              <a:t>(</a:t>
            </a:r>
            <a:r>
              <a:rPr lang="de-DE" sz="2000" b="1" dirty="0" smtClean="0">
                <a:solidFill>
                  <a:srgbClr val="FF0000"/>
                </a:solidFill>
              </a:rPr>
              <a:t>BUA)</a:t>
            </a:r>
            <a:endParaRPr lang="de-DE" sz="2000" b="1" dirty="0">
              <a:solidFill>
                <a:srgbClr val="FF0000"/>
              </a:solidFill>
            </a:endParaRPr>
          </a:p>
        </p:txBody>
      </p:sp>
    </p:spTree>
    <p:extLst>
      <p:ext uri="{BB962C8B-B14F-4D97-AF65-F5344CB8AC3E}">
        <p14:creationId xmlns:p14="http://schemas.microsoft.com/office/powerpoint/2010/main" val="3980304498"/>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Textfeld 2"/>
          <p:cNvSpPr/>
          <p:nvPr/>
        </p:nvSpPr>
        <p:spPr>
          <a:xfrm>
            <a:off x="438840" y="1713803"/>
            <a:ext cx="11120400" cy="1937538"/>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dirty="0">
                <a:solidFill>
                  <a:srgbClr val="FF0000"/>
                </a:solidFill>
                <a:effectLst/>
                <a:uFillTx/>
                <a:latin typeface="Calibri"/>
              </a:rPr>
              <a:t>Kraftwärmekopplung  KWK</a:t>
            </a: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chemeClr val="dk1"/>
                </a:solidFill>
                <a:effectLst/>
                <a:uFillTx/>
                <a:latin typeface="Calibri"/>
              </a:rPr>
              <a:t>Ein Relikt aus der Zeit der fossilen Brennstoffe, Stromerzeugung und </a:t>
            </a:r>
            <a:r>
              <a:rPr sz="2400" dirty="0"/>
              <a:t/>
            </a:r>
            <a:br>
              <a:rPr sz="2400" dirty="0"/>
            </a:br>
            <a:r>
              <a:rPr lang="de-DE" sz="2400" b="1" u="none" strike="noStrike" dirty="0">
                <a:solidFill>
                  <a:schemeClr val="dk1"/>
                </a:solidFill>
                <a:effectLst/>
                <a:uFillTx/>
                <a:latin typeface="Calibri"/>
              </a:rPr>
              <a:t>Wärmelieferung nicht unabhängig voneinander         Wärmespeicher   </a:t>
            </a:r>
            <a:r>
              <a:rPr sz="2400" dirty="0"/>
              <a:t/>
            </a:r>
            <a:br>
              <a:rPr sz="2400" dirty="0"/>
            </a:br>
            <a:r>
              <a:rPr sz="2400" dirty="0"/>
              <a:t/>
            </a:r>
            <a:br>
              <a:rPr sz="2400" dirty="0"/>
            </a:br>
            <a:endParaRPr lang="de-DE" sz="2400" b="0" u="none" strike="noStrike" dirty="0">
              <a:solidFill>
                <a:srgbClr val="000000"/>
              </a:solidFill>
              <a:effectLst/>
              <a:uFillTx/>
              <a:latin typeface="Arial"/>
            </a:endParaRPr>
          </a:p>
        </p:txBody>
      </p:sp>
      <p:cxnSp>
        <p:nvCxnSpPr>
          <p:cNvPr id="126" name="Gerade Verbindung mit Pfeil 5"/>
          <p:cNvCxnSpPr/>
          <p:nvPr/>
        </p:nvCxnSpPr>
        <p:spPr>
          <a:xfrm>
            <a:off x="6639931" y="2685672"/>
            <a:ext cx="338400" cy="9000"/>
          </a:xfrm>
          <a:prstGeom prst="straightConnector1">
            <a:avLst/>
          </a:prstGeom>
          <a:ln w="28575">
            <a:solidFill>
              <a:srgbClr val="5B9BD5"/>
            </a:solidFill>
            <a:round/>
            <a:tailEnd type="triangle" w="med" len="med"/>
          </a:ln>
        </p:spPr>
      </p:cxnSp>
      <p:pic>
        <p:nvPicPr>
          <p:cNvPr id="127" name="Grafik 4"/>
          <p:cNvPicPr/>
          <p:nvPr/>
        </p:nvPicPr>
        <p:blipFill>
          <a:blip r:embed="rId2" cstate="email">
            <a:extLst>
              <a:ext uri="{28A0092B-C50C-407E-A947-70E740481C1C}">
                <a14:useLocalDpi xmlns:a14="http://schemas.microsoft.com/office/drawing/2010/main"/>
              </a:ext>
            </a:extLst>
          </a:blip>
          <a:stretch/>
        </p:blipFill>
        <p:spPr>
          <a:xfrm>
            <a:off x="9588500" y="1713802"/>
            <a:ext cx="2392215" cy="2032697"/>
          </a:xfrm>
          <a:prstGeom prst="rect">
            <a:avLst/>
          </a:prstGeom>
          <a:noFill/>
          <a:ln w="0">
            <a:noFill/>
          </a:ln>
        </p:spPr>
      </p:pic>
      <p:sp>
        <p:nvSpPr>
          <p:cNvPr id="2" name="Rechteck 1"/>
          <p:cNvSpPr/>
          <p:nvPr/>
        </p:nvSpPr>
        <p:spPr>
          <a:xfrm>
            <a:off x="569160" y="3941067"/>
            <a:ext cx="8574840" cy="1938992"/>
          </a:xfrm>
          <a:prstGeom prst="rect">
            <a:avLst/>
          </a:prstGeom>
        </p:spPr>
        <p:txBody>
          <a:bodyPr wrap="square">
            <a:spAutoFit/>
          </a:bodyPr>
          <a:lstStyle/>
          <a:p>
            <a:r>
              <a:rPr lang="de-DE" sz="2400" b="1" dirty="0">
                <a:solidFill>
                  <a:srgbClr val="C00000"/>
                </a:solidFill>
              </a:rPr>
              <a:t>Wasserstoff:</a:t>
            </a:r>
            <a:endParaRPr lang="de-DE" sz="2400" dirty="0">
              <a:solidFill>
                <a:srgbClr val="000000"/>
              </a:solidFill>
              <a:latin typeface="Arial"/>
            </a:endParaRPr>
          </a:p>
          <a:p>
            <a:r>
              <a:rPr lang="de-DE" sz="2400" b="1" dirty="0">
                <a:solidFill>
                  <a:schemeClr val="dk1"/>
                </a:solidFill>
              </a:rPr>
              <a:t>Grüner Wasserstoff auf lange Sicht für Heizungen unbezahlbar, nur in kleinen Mengen verfügbar </a:t>
            </a:r>
            <a:endParaRPr lang="de-DE" sz="2400" dirty="0">
              <a:solidFill>
                <a:srgbClr val="000000"/>
              </a:solidFill>
              <a:latin typeface="Arial"/>
            </a:endParaRPr>
          </a:p>
          <a:p>
            <a:r>
              <a:rPr lang="de-DE" sz="2400" b="1" dirty="0">
                <a:solidFill>
                  <a:schemeClr val="dk1"/>
                </a:solidFill>
              </a:rPr>
              <a:t>und Spezialanwendungen vorgehalten!</a:t>
            </a:r>
            <a:endParaRPr lang="de-DE" sz="2400" dirty="0">
              <a:solidFill>
                <a:srgbClr val="000000"/>
              </a:solidFill>
              <a:latin typeface="Arial"/>
            </a:endParaRPr>
          </a:p>
          <a:p>
            <a:r>
              <a:rPr lang="de-DE" sz="2400" b="1" dirty="0">
                <a:solidFill>
                  <a:schemeClr val="dk1"/>
                </a:solidFill>
              </a:rPr>
              <a:t>Ebenso </a:t>
            </a:r>
            <a:r>
              <a:rPr lang="de-DE" sz="2400" b="1" dirty="0">
                <a:solidFill>
                  <a:srgbClr val="0070C0"/>
                </a:solidFill>
              </a:rPr>
              <a:t>Biokraft-</a:t>
            </a:r>
            <a:r>
              <a:rPr lang="de-DE" sz="2400" b="1" dirty="0" smtClean="0">
                <a:solidFill>
                  <a:srgbClr val="0070C0"/>
                </a:solidFill>
              </a:rPr>
              <a:t>/Heizstoffe</a:t>
            </a:r>
            <a:r>
              <a:rPr lang="de-DE" sz="2400" b="1" dirty="0">
                <a:solidFill>
                  <a:srgbClr val="0070C0"/>
                </a:solidFill>
              </a:rPr>
              <a:t>.</a:t>
            </a:r>
            <a:endParaRPr lang="de-DE" sz="2400" dirty="0">
              <a:solidFill>
                <a:srgbClr val="000000"/>
              </a:solidFill>
              <a:latin typeface="Arial"/>
            </a:endParaRPr>
          </a:p>
        </p:txBody>
      </p:sp>
      <p:sp>
        <p:nvSpPr>
          <p:cNvPr id="3" name="Rechteck 2"/>
          <p:cNvSpPr/>
          <p:nvPr/>
        </p:nvSpPr>
        <p:spPr>
          <a:xfrm>
            <a:off x="3466001" y="45527"/>
            <a:ext cx="4692438" cy="523220"/>
          </a:xfrm>
          <a:prstGeom prst="rect">
            <a:avLst/>
          </a:prstGeom>
        </p:spPr>
        <p:txBody>
          <a:bodyPr wrap="none">
            <a:spAutoFit/>
          </a:bodyPr>
          <a:lstStyle/>
          <a:p>
            <a:pPr lvl="0"/>
            <a:r>
              <a:rPr lang="de-DE" sz="2800" b="1" dirty="0">
                <a:solidFill>
                  <a:srgbClr val="C00000"/>
                </a:solidFill>
              </a:rPr>
              <a:t>Bewertung der Wärmequellen</a:t>
            </a:r>
            <a:endParaRPr lang="de-DE" sz="2800" dirty="0">
              <a:solidFill>
                <a:srgbClr val="000000"/>
              </a:solidFill>
              <a:latin typeface="Arial"/>
            </a:endParaRPr>
          </a:p>
        </p:txBody>
      </p:sp>
      <p:sp>
        <p:nvSpPr>
          <p:cNvPr id="4" name="Textfeld 3"/>
          <p:cNvSpPr txBox="1"/>
          <p:nvPr/>
        </p:nvSpPr>
        <p:spPr>
          <a:xfrm>
            <a:off x="9704077" y="3746499"/>
            <a:ext cx="2487923" cy="738664"/>
          </a:xfrm>
          <a:prstGeom prst="rect">
            <a:avLst/>
          </a:prstGeom>
          <a:noFill/>
        </p:spPr>
        <p:txBody>
          <a:bodyPr wrap="square" rtlCol="0">
            <a:spAutoFit/>
          </a:bodyPr>
          <a:lstStyle/>
          <a:p>
            <a:r>
              <a:rPr lang="de-DE" sz="1400" dirty="0" smtClean="0"/>
              <a:t>Freibad West, ESTW-Studie</a:t>
            </a:r>
            <a:br>
              <a:rPr lang="de-DE" sz="1400" dirty="0" smtClean="0"/>
            </a:br>
            <a:r>
              <a:rPr lang="de-DE" sz="1400" dirty="0"/>
              <a:t>https://www.goodmen-energy.de</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 name="Textfeld 3"/>
          <p:cNvSpPr/>
          <p:nvPr/>
        </p:nvSpPr>
        <p:spPr>
          <a:xfrm>
            <a:off x="562659" y="917462"/>
            <a:ext cx="10985040" cy="5938634"/>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dirty="0" err="1">
                <a:solidFill>
                  <a:srgbClr val="FF0000"/>
                </a:solidFill>
                <a:effectLst/>
                <a:uFillTx/>
                <a:latin typeface="Calibri"/>
              </a:rPr>
              <a:t>Tiefengeothermie</a:t>
            </a:r>
            <a:r>
              <a:rPr lang="de-DE" sz="2400" b="1" u="none" strike="noStrike" dirty="0">
                <a:solidFill>
                  <a:srgbClr val="FF0000"/>
                </a:solidFill>
                <a:effectLst/>
                <a:uFillTx/>
                <a:latin typeface="Calibri"/>
              </a:rPr>
              <a:t>:</a:t>
            </a: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chemeClr val="dk1"/>
                </a:solidFill>
                <a:effectLst/>
                <a:uFillTx/>
                <a:latin typeface="Calibri"/>
              </a:rPr>
              <a:t>im Gegensatz zur Erdwärme in </a:t>
            </a:r>
            <a:r>
              <a:rPr lang="de-DE" sz="2400" b="1" u="none" strike="noStrike" dirty="0" smtClean="0">
                <a:solidFill>
                  <a:schemeClr val="dk1"/>
                </a:solidFill>
                <a:effectLst/>
                <a:uFillTx/>
                <a:latin typeface="Calibri"/>
              </a:rPr>
              <a:t>unserer Region </a:t>
            </a:r>
            <a:r>
              <a:rPr lang="de-DE" sz="2400" b="1" u="none" strike="noStrike" dirty="0">
                <a:solidFill>
                  <a:schemeClr val="dk1"/>
                </a:solidFill>
                <a:effectLst/>
                <a:uFillTx/>
                <a:latin typeface="Calibri"/>
              </a:rPr>
              <a:t>kaum vorhanden</a:t>
            </a:r>
            <a:r>
              <a:rPr sz="2400" dirty="0"/>
              <a:t/>
            </a:r>
            <a:br>
              <a:rPr sz="2400" dirty="0"/>
            </a:br>
            <a:r>
              <a:rPr lang="de-DE" sz="2400" b="1" u="none" strike="noStrike" dirty="0">
                <a:solidFill>
                  <a:schemeClr val="dk1"/>
                </a:solidFill>
                <a:effectLst/>
                <a:uFillTx/>
                <a:latin typeface="Calibri"/>
              </a:rPr>
              <a:t>Die Nachhaltigkeit ist umstritten </a:t>
            </a:r>
            <a:r>
              <a:rPr lang="de-DE" sz="2400" b="1" u="none" strike="noStrike" dirty="0" smtClean="0">
                <a:solidFill>
                  <a:schemeClr val="dk1"/>
                </a:solidFill>
                <a:effectLst/>
                <a:uFillTx/>
                <a:latin typeface="Calibri"/>
              </a:rPr>
              <a:t>(„Ersatz“ </a:t>
            </a:r>
            <a:r>
              <a:rPr lang="de-DE" sz="2400" b="1" u="none" strike="noStrike" dirty="0">
                <a:solidFill>
                  <a:schemeClr val="dk1"/>
                </a:solidFill>
                <a:effectLst/>
                <a:uFillTx/>
                <a:latin typeface="Calibri"/>
              </a:rPr>
              <a:t>der entnommenen Wärme im Erdreich gewährleistet?)</a:t>
            </a:r>
            <a:endParaRPr lang="de-DE" sz="24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rgbClr val="FF0000"/>
                </a:solidFill>
                <a:effectLst/>
                <a:uFillTx/>
                <a:latin typeface="Calibri"/>
              </a:rPr>
              <a:t>Industrielle Abwärme:</a:t>
            </a: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chemeClr val="dk1"/>
                </a:solidFill>
                <a:effectLst/>
                <a:uFillTx/>
                <a:latin typeface="Calibri"/>
              </a:rPr>
              <a:t>Oft  selbst genutzt, wichtig ist die Langzeitprognose. </a:t>
            </a:r>
            <a:r>
              <a:rPr lang="de-DE" sz="2400" b="1" u="none" strike="noStrike" dirty="0" smtClean="0">
                <a:solidFill>
                  <a:schemeClr val="dk1"/>
                </a:solidFill>
                <a:effectLst/>
                <a:uFillTx/>
                <a:latin typeface="Calibri"/>
              </a:rPr>
              <a:t/>
            </a:r>
            <a:br>
              <a:rPr lang="de-DE" sz="2400" b="1" u="none" strike="noStrike" dirty="0" smtClean="0">
                <a:solidFill>
                  <a:schemeClr val="dk1"/>
                </a:solidFill>
                <a:effectLst/>
                <a:uFillTx/>
                <a:latin typeface="Calibri"/>
              </a:rPr>
            </a:br>
            <a:r>
              <a:rPr lang="de-DE" sz="2400" b="1" u="none" strike="noStrike" dirty="0" smtClean="0">
                <a:solidFill>
                  <a:schemeClr val="dk1"/>
                </a:solidFill>
                <a:effectLst/>
                <a:uFillTx/>
                <a:latin typeface="Calibri"/>
              </a:rPr>
              <a:t>Technologiewechsel</a:t>
            </a:r>
            <a:r>
              <a:rPr lang="de-DE" sz="2400" b="1" u="none" strike="noStrike" dirty="0">
                <a:solidFill>
                  <a:schemeClr val="dk1"/>
                </a:solidFill>
                <a:effectLst/>
                <a:uFillTx/>
                <a:latin typeface="Calibri"/>
              </a:rPr>
              <a:t>, Bestand der Firmen, Abwärme von Industrieprozessen </a:t>
            </a:r>
            <a:r>
              <a:rPr lang="de-DE" sz="2400" b="1" u="none" strike="noStrike" dirty="0" smtClean="0">
                <a:solidFill>
                  <a:schemeClr val="dk1"/>
                </a:solidFill>
                <a:effectLst/>
                <a:uFillTx/>
                <a:latin typeface="Calibri"/>
              </a:rPr>
              <a:t>(durch </a:t>
            </a:r>
            <a:r>
              <a:rPr lang="de-DE" sz="2400" b="1" u="none" strike="noStrike" dirty="0">
                <a:solidFill>
                  <a:schemeClr val="dk1"/>
                </a:solidFill>
                <a:effectLst/>
                <a:uFillTx/>
                <a:latin typeface="Calibri"/>
              </a:rPr>
              <a:t>neue Technologien </a:t>
            </a:r>
            <a:r>
              <a:rPr lang="de-DE" sz="2400" b="1" u="none" strike="noStrike" dirty="0" smtClean="0">
                <a:solidFill>
                  <a:schemeClr val="dk1"/>
                </a:solidFill>
                <a:effectLst/>
                <a:uFillTx/>
                <a:latin typeface="Calibri"/>
              </a:rPr>
              <a:t>reduziert), </a:t>
            </a:r>
            <a:r>
              <a:rPr lang="de-DE" sz="2400" b="1" u="none" strike="noStrike" dirty="0">
                <a:solidFill>
                  <a:schemeClr val="dk1"/>
                </a:solidFill>
                <a:effectLst/>
                <a:uFillTx/>
                <a:latin typeface="Calibri"/>
              </a:rPr>
              <a:t>sind die Risiken</a:t>
            </a:r>
            <a:endParaRPr lang="de-DE" sz="24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rgbClr val="FF0000"/>
                </a:solidFill>
                <a:effectLst/>
                <a:uFillTx/>
                <a:latin typeface="Calibri"/>
              </a:rPr>
              <a:t>Abwärme von Rechenzentren</a:t>
            </a: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chemeClr val="dk1"/>
                </a:solidFill>
                <a:effectLst/>
                <a:uFillTx/>
                <a:latin typeface="Calibri"/>
              </a:rPr>
              <a:t>siehe „Industrielle Abwärme“</a:t>
            </a:r>
            <a:endParaRPr lang="de-DE" sz="24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rgbClr val="FF0000"/>
                </a:solidFill>
                <a:effectLst/>
                <a:uFillTx/>
                <a:latin typeface="Calibri"/>
              </a:rPr>
              <a:t>Wärme aus Müllverbrennung</a:t>
            </a: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chemeClr val="dk1"/>
                </a:solidFill>
                <a:effectLst/>
                <a:uFillTx/>
                <a:latin typeface="Calibri"/>
              </a:rPr>
              <a:t>wenn vorhanden und Nutzung möglich, direkt nutzen, neue Potentiale nicht in Sicht</a:t>
            </a:r>
            <a:endParaRPr lang="de-DE" sz="2400" b="0" u="none" strike="noStrike" dirty="0">
              <a:solidFill>
                <a:srgbClr val="000000"/>
              </a:solidFill>
              <a:effectLst/>
              <a:uFillTx/>
              <a:latin typeface="Arial"/>
            </a:endParaRPr>
          </a:p>
          <a:p>
            <a:pPr defTabSz="914400">
              <a:lnSpc>
                <a:spcPct val="100000"/>
              </a:lnSpc>
            </a:pPr>
            <a:endParaRPr lang="de-DE" sz="2000" b="0" u="none" strike="noStrike" dirty="0">
              <a:solidFill>
                <a:srgbClr val="000000"/>
              </a:solidFill>
              <a:effectLst/>
              <a:uFillTx/>
              <a:latin typeface="Arial"/>
            </a:endParaRPr>
          </a:p>
        </p:txBody>
      </p:sp>
      <p:sp>
        <p:nvSpPr>
          <p:cNvPr id="2" name="Textfeld 1"/>
          <p:cNvSpPr txBox="1"/>
          <p:nvPr/>
        </p:nvSpPr>
        <p:spPr>
          <a:xfrm>
            <a:off x="3706911" y="95692"/>
            <a:ext cx="5348177" cy="523220"/>
          </a:xfrm>
          <a:prstGeom prst="rect">
            <a:avLst/>
          </a:prstGeom>
          <a:noFill/>
          <a:ln>
            <a:noFill/>
          </a:ln>
          <a:effectLst>
            <a:outerShdw blurRad="50800" dist="38100" dir="2700000" algn="tl" rotWithShape="0">
              <a:prstClr val="black">
                <a:alpha val="40000"/>
              </a:prstClr>
            </a:outerShdw>
          </a:effectLst>
        </p:spPr>
        <p:txBody>
          <a:bodyPr wrap="square" rtlCol="0">
            <a:spAutoFit/>
          </a:bodyPr>
          <a:lstStyle/>
          <a:p>
            <a:r>
              <a:rPr lang="de-DE" sz="2800" b="1" dirty="0" smtClean="0">
                <a:solidFill>
                  <a:srgbClr val="C00000"/>
                </a:solidFill>
              </a:rPr>
              <a:t>Bewertung der Wärmequellen</a:t>
            </a:r>
            <a:endParaRPr lang="de-DE" sz="2800" b="1" dirty="0">
              <a:solidFill>
                <a:srgbClr val="C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extfeld 3"/>
          <p:cNvSpPr/>
          <p:nvPr/>
        </p:nvSpPr>
        <p:spPr>
          <a:xfrm>
            <a:off x="3643560" y="36360"/>
            <a:ext cx="4146840" cy="522360"/>
          </a:xfrm>
          <a:prstGeom prst="rect">
            <a:avLst/>
          </a:prstGeom>
          <a:noFill/>
          <a:ln w="0">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dirty="0">
                <a:solidFill>
                  <a:srgbClr val="C00000"/>
                </a:solidFill>
                <a:effectLst/>
                <a:uFillTx/>
                <a:latin typeface="Calibri"/>
              </a:rPr>
              <a:t>Kommunale Wärmepläne</a:t>
            </a:r>
            <a:endParaRPr lang="de-DE" sz="2800" b="0" u="none" strike="noStrike" dirty="0">
              <a:solidFill>
                <a:srgbClr val="000000"/>
              </a:solidFill>
              <a:effectLst/>
              <a:uFillTx/>
              <a:latin typeface="Arial"/>
            </a:endParaRPr>
          </a:p>
        </p:txBody>
      </p:sp>
      <p:sp>
        <p:nvSpPr>
          <p:cNvPr id="131" name="Textfeld 5"/>
          <p:cNvSpPr/>
          <p:nvPr/>
        </p:nvSpPr>
        <p:spPr>
          <a:xfrm>
            <a:off x="348480" y="707477"/>
            <a:ext cx="9317520" cy="46021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dirty="0">
                <a:solidFill>
                  <a:schemeClr val="accent1">
                    <a:lumMod val="75000"/>
                  </a:schemeClr>
                </a:solidFill>
                <a:effectLst/>
                <a:uFillTx/>
                <a:latin typeface="Calibri"/>
              </a:rPr>
              <a:t>sind oft zu stark auf Wärmenetze ausgerichtet, da:</a:t>
            </a:r>
            <a:endParaRPr lang="de-DE" sz="2400" b="0" u="none" strike="noStrike" dirty="0">
              <a:solidFill>
                <a:schemeClr val="accent1">
                  <a:lumMod val="75000"/>
                </a:schemeClr>
              </a:solidFill>
              <a:effectLst/>
              <a:uFillTx/>
              <a:latin typeface="Arial"/>
            </a:endParaRPr>
          </a:p>
        </p:txBody>
      </p:sp>
      <p:sp>
        <p:nvSpPr>
          <p:cNvPr id="132" name="Textfeld 6"/>
          <p:cNvSpPr/>
          <p:nvPr/>
        </p:nvSpPr>
        <p:spPr>
          <a:xfrm>
            <a:off x="348480" y="1316446"/>
            <a:ext cx="11565720" cy="52615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indent="-285840" defTabSz="914400">
              <a:lnSpc>
                <a:spcPct val="100000"/>
              </a:lnSpc>
              <a:buClr>
                <a:srgbClr val="000000"/>
              </a:buClr>
              <a:buFont typeface="Arial"/>
              <a:buChar char="•"/>
            </a:pPr>
            <a:r>
              <a:rPr lang="de-DE" sz="2400" b="1" u="none" strike="noStrike" dirty="0">
                <a:solidFill>
                  <a:schemeClr val="dk1"/>
                </a:solidFill>
                <a:effectLst/>
                <a:uFillTx/>
                <a:latin typeface="Calibri"/>
              </a:rPr>
              <a:t>vorhandene </a:t>
            </a:r>
            <a:r>
              <a:rPr lang="de-DE" sz="2400" b="1" u="none" strike="noStrike" dirty="0" smtClean="0">
                <a:solidFill>
                  <a:schemeClr val="dk1"/>
                </a:solidFill>
                <a:effectLst/>
                <a:uFillTx/>
                <a:latin typeface="Calibri"/>
              </a:rPr>
              <a:t>(fossile) Wärmenetze </a:t>
            </a:r>
            <a:r>
              <a:rPr lang="de-DE" sz="2400" b="1" u="none" strike="noStrike" dirty="0">
                <a:solidFill>
                  <a:schemeClr val="dk1"/>
                </a:solidFill>
                <a:effectLst/>
                <a:uFillTx/>
                <a:latin typeface="Calibri"/>
              </a:rPr>
              <a:t>oder Gasnetze weiter genutzt werden sollen, </a:t>
            </a:r>
            <a:r>
              <a:rPr lang="de-DE" sz="2400" b="1" u="none" strike="noStrike" dirty="0" smtClean="0">
                <a:solidFill>
                  <a:schemeClr val="dk1"/>
                </a:solidFill>
                <a:effectLst/>
                <a:uFillTx/>
                <a:latin typeface="Calibri"/>
              </a:rPr>
              <a:t>u.a. auch </a:t>
            </a:r>
            <a:r>
              <a:rPr lang="de-DE" sz="2400" b="1" u="none" strike="noStrike" dirty="0">
                <a:solidFill>
                  <a:schemeClr val="dk1"/>
                </a:solidFill>
                <a:effectLst/>
                <a:uFillTx/>
                <a:latin typeface="Calibri"/>
              </a:rPr>
              <a:t>um den bisherigen Energieversorger weiterhin zu „benötigen</a:t>
            </a:r>
            <a:r>
              <a:rPr lang="de-DE" sz="2400" b="1" u="none" strike="noStrike" dirty="0" smtClean="0">
                <a:solidFill>
                  <a:schemeClr val="dk1"/>
                </a:solidFill>
                <a:effectLst/>
                <a:uFillTx/>
                <a:latin typeface="Calibri"/>
              </a:rPr>
              <a:t>“, </a:t>
            </a:r>
            <a:endParaRPr lang="de-DE" sz="2400" b="0" u="none" strike="noStrike" dirty="0">
              <a:solidFill>
                <a:srgbClr val="000000"/>
              </a:solidFill>
              <a:effectLst/>
              <a:uFillTx/>
              <a:latin typeface="Arial"/>
            </a:endParaRPr>
          </a:p>
          <a:p>
            <a:pPr marL="285840" indent="-285840" defTabSz="914400">
              <a:lnSpc>
                <a:spcPct val="100000"/>
              </a:lnSpc>
              <a:buClr>
                <a:srgbClr val="000000"/>
              </a:buClr>
              <a:buFont typeface="Arial"/>
              <a:buChar char="•"/>
            </a:pPr>
            <a:r>
              <a:rPr lang="de-DE" sz="2400" b="1" u="none" strike="noStrike" dirty="0">
                <a:solidFill>
                  <a:schemeClr val="dk1"/>
                </a:solidFill>
                <a:effectLst/>
                <a:uFillTx/>
                <a:latin typeface="Calibri"/>
              </a:rPr>
              <a:t>den Bürgern die Verantwortung zur Erneuerung des Heizungssystems und Investitionen abgenommen werden kann,</a:t>
            </a:r>
            <a:endParaRPr lang="de-DE" sz="2400" b="0" u="none" strike="noStrike" dirty="0">
              <a:solidFill>
                <a:srgbClr val="000000"/>
              </a:solidFill>
              <a:effectLst/>
              <a:uFillTx/>
              <a:latin typeface="Arial"/>
            </a:endParaRPr>
          </a:p>
          <a:p>
            <a:pPr marL="285840" indent="-285840" defTabSz="914400">
              <a:lnSpc>
                <a:spcPct val="100000"/>
              </a:lnSpc>
              <a:buClr>
                <a:srgbClr val="000000"/>
              </a:buClr>
              <a:buFont typeface="Arial"/>
              <a:buChar char="•"/>
            </a:pPr>
            <a:r>
              <a:rPr lang="de-DE" sz="2400" b="1" u="none" strike="noStrike" dirty="0">
                <a:solidFill>
                  <a:schemeClr val="dk1"/>
                </a:solidFill>
                <a:effectLst/>
                <a:uFillTx/>
                <a:latin typeface="Calibri"/>
              </a:rPr>
              <a:t>mit regionaler Wertschöpfung argumentiert wird,</a:t>
            </a:r>
            <a:endParaRPr lang="de-DE" sz="2400" b="0" u="none" strike="noStrike" dirty="0">
              <a:solidFill>
                <a:srgbClr val="000000"/>
              </a:solidFill>
              <a:effectLst/>
              <a:uFillTx/>
              <a:latin typeface="Arial"/>
            </a:endParaRPr>
          </a:p>
          <a:p>
            <a:pPr marL="285840" indent="-285840" defTabSz="914400">
              <a:lnSpc>
                <a:spcPct val="100000"/>
              </a:lnSpc>
              <a:buClr>
                <a:srgbClr val="000000"/>
              </a:buClr>
              <a:buFont typeface="Arial"/>
              <a:buChar char="•"/>
            </a:pPr>
            <a:r>
              <a:rPr lang="de-DE" sz="2400" b="1" u="none" strike="noStrike" dirty="0">
                <a:solidFill>
                  <a:schemeClr val="dk1"/>
                </a:solidFill>
                <a:effectLst/>
                <a:uFillTx/>
                <a:latin typeface="Calibri"/>
              </a:rPr>
              <a:t>Interessengruppen regional und überregional vorhanden sind,</a:t>
            </a:r>
            <a:endParaRPr lang="de-DE" sz="2400" b="0" u="none" strike="noStrike" dirty="0">
              <a:solidFill>
                <a:srgbClr val="000000"/>
              </a:solidFill>
              <a:effectLst/>
              <a:uFillTx/>
              <a:latin typeface="Arial"/>
            </a:endParaRPr>
          </a:p>
          <a:p>
            <a:pPr marL="285840" indent="-285840" defTabSz="914400">
              <a:lnSpc>
                <a:spcPct val="100000"/>
              </a:lnSpc>
              <a:buClr>
                <a:srgbClr val="000000"/>
              </a:buClr>
              <a:buFont typeface="Arial"/>
              <a:buChar char="•"/>
            </a:pPr>
            <a:r>
              <a:rPr lang="de-DE" sz="2400" b="1" u="none" strike="noStrike" dirty="0">
                <a:solidFill>
                  <a:schemeClr val="dk1"/>
                </a:solidFill>
                <a:effectLst/>
                <a:uFillTx/>
                <a:latin typeface="Calibri"/>
              </a:rPr>
              <a:t>die Bequemlichkeit der Bürger genutzt wird,</a:t>
            </a:r>
            <a:endParaRPr lang="de-DE" sz="2400" b="0" u="none" strike="noStrike" dirty="0">
              <a:solidFill>
                <a:srgbClr val="000000"/>
              </a:solidFill>
              <a:effectLst/>
              <a:uFillTx/>
              <a:latin typeface="Arial"/>
            </a:endParaRPr>
          </a:p>
          <a:p>
            <a:pPr marL="285840" indent="-285840" defTabSz="914400">
              <a:lnSpc>
                <a:spcPct val="100000"/>
              </a:lnSpc>
              <a:buClr>
                <a:srgbClr val="000000"/>
              </a:buClr>
              <a:buFont typeface="Arial"/>
              <a:buChar char="•"/>
            </a:pPr>
            <a:r>
              <a:rPr lang="de-DE" sz="2400" b="1" u="none" strike="noStrike" dirty="0">
                <a:solidFill>
                  <a:schemeClr val="dk1"/>
                </a:solidFill>
                <a:effectLst/>
                <a:uFillTx/>
                <a:latin typeface="Calibri"/>
              </a:rPr>
              <a:t>mit momentan noch rel. günstigen Kosten geworben wird, </a:t>
            </a:r>
            <a:r>
              <a:rPr lang="de-DE" sz="2400" b="1" u="none" strike="noStrike" dirty="0" smtClean="0">
                <a:solidFill>
                  <a:schemeClr val="dk1"/>
                </a:solidFill>
                <a:effectLst/>
                <a:uFillTx/>
                <a:latin typeface="Calibri"/>
              </a:rPr>
              <a:t>kaum ohne zukünftige </a:t>
            </a:r>
            <a:r>
              <a:rPr lang="de-DE" sz="2400" b="1" u="none" strike="noStrike" dirty="0">
                <a:solidFill>
                  <a:schemeClr val="dk1"/>
                </a:solidFill>
                <a:effectLst/>
                <a:uFillTx/>
                <a:latin typeface="Calibri"/>
              </a:rPr>
              <a:t>Entwicklung zu bewerten,</a:t>
            </a:r>
            <a:endParaRPr lang="de-DE" sz="2400" b="0" u="none" strike="noStrike" dirty="0">
              <a:solidFill>
                <a:srgbClr val="000000"/>
              </a:solidFill>
              <a:effectLst/>
              <a:uFillTx/>
              <a:latin typeface="Arial"/>
            </a:endParaRPr>
          </a:p>
          <a:p>
            <a:pPr marL="285840" indent="-285840">
              <a:buClr>
                <a:srgbClr val="000000"/>
              </a:buClr>
              <a:buFont typeface="Arial"/>
              <a:buChar char="•"/>
            </a:pPr>
            <a:r>
              <a:rPr lang="de-DE" sz="2400" b="1" u="none" strike="noStrike" dirty="0">
                <a:solidFill>
                  <a:schemeClr val="dk1"/>
                </a:solidFill>
                <a:effectLst/>
                <a:uFillTx/>
                <a:latin typeface="Calibri"/>
              </a:rPr>
              <a:t>eine reale, detaillierte Gegenüberstellung mit dezentraler Wärmeerzeugung </a:t>
            </a:r>
            <a:r>
              <a:rPr lang="de-DE" sz="2400" b="1" dirty="0" smtClean="0">
                <a:solidFill>
                  <a:schemeClr val="dk1"/>
                </a:solidFill>
              </a:rPr>
              <a:t>fehlt meist</a:t>
            </a:r>
            <a:r>
              <a:rPr lang="de-DE" sz="2400" b="1" dirty="0">
                <a:solidFill>
                  <a:schemeClr val="dk1"/>
                </a:solidFill>
              </a:rPr>
              <a:t>, </a:t>
            </a:r>
            <a:r>
              <a:rPr lang="de-DE" sz="2400" b="1" dirty="0" smtClean="0">
                <a:solidFill>
                  <a:schemeClr val="dk1"/>
                </a:solidFill>
              </a:rPr>
              <a:t/>
            </a:r>
            <a:br>
              <a:rPr lang="de-DE" sz="2400" b="1" dirty="0" smtClean="0">
                <a:solidFill>
                  <a:schemeClr val="dk1"/>
                </a:solidFill>
              </a:rPr>
            </a:br>
            <a:endParaRPr lang="de-DE" sz="2400" b="0" u="none" strike="noStrike" dirty="0">
              <a:solidFill>
                <a:srgbClr val="000000"/>
              </a:solidFill>
              <a:effectLst/>
              <a:uFillTx/>
              <a:latin typeface="Arial"/>
            </a:endParaRPr>
          </a:p>
          <a:p>
            <a:pPr marL="285840" indent="-285840" defTabSz="914400">
              <a:lnSpc>
                <a:spcPct val="100000"/>
              </a:lnSpc>
              <a:buClr>
                <a:srgbClr val="000000"/>
              </a:buClr>
              <a:buFont typeface="Arial"/>
              <a:buChar char="•"/>
            </a:pPr>
            <a:r>
              <a:rPr lang="de-DE" sz="2400" b="1" u="none" strike="noStrike" dirty="0">
                <a:solidFill>
                  <a:schemeClr val="dk1"/>
                </a:solidFill>
                <a:effectLst/>
                <a:uFillTx/>
                <a:latin typeface="Calibri"/>
              </a:rPr>
              <a:t>falsche Argumente wie „nachhaltig“ oder „umweltfreundlich“ genutzt werden,</a:t>
            </a:r>
            <a:endParaRPr lang="de-DE" sz="2400" b="0" u="none" strike="noStrike" dirty="0">
              <a:solidFill>
                <a:srgbClr val="000000"/>
              </a:solidFill>
              <a:effectLst/>
              <a:uFillTx/>
              <a:latin typeface="Arial"/>
            </a:endParaRPr>
          </a:p>
          <a:p>
            <a:pPr marL="285840" indent="-285840" defTabSz="914400">
              <a:lnSpc>
                <a:spcPct val="100000"/>
              </a:lnSpc>
              <a:buClr>
                <a:srgbClr val="000000"/>
              </a:buClr>
              <a:buFont typeface="Arial"/>
              <a:buChar char="•"/>
            </a:pPr>
            <a:r>
              <a:rPr lang="de-DE" sz="2400" b="1" u="none" strike="noStrike" dirty="0" smtClean="0">
                <a:solidFill>
                  <a:schemeClr val="dk1"/>
                </a:solidFill>
                <a:effectLst/>
                <a:uFillTx/>
                <a:latin typeface="Calibri"/>
              </a:rPr>
              <a:t>staatliche, undifferenzierte Förderung </a:t>
            </a:r>
            <a:r>
              <a:rPr lang="de-DE" sz="2400" b="1" u="none" strike="noStrike" dirty="0">
                <a:solidFill>
                  <a:schemeClr val="dk1"/>
                </a:solidFill>
                <a:effectLst/>
                <a:uFillTx/>
                <a:latin typeface="Calibri"/>
              </a:rPr>
              <a:t>hoch </a:t>
            </a:r>
            <a:r>
              <a:rPr lang="de-DE" sz="2400" b="1" u="none" strike="noStrike" dirty="0" smtClean="0">
                <a:solidFill>
                  <a:schemeClr val="dk1"/>
                </a:solidFill>
                <a:effectLst/>
                <a:uFillTx/>
                <a:latin typeface="Calibri"/>
              </a:rPr>
              <a:t>ist.</a:t>
            </a:r>
            <a:endParaRPr lang="de-DE" sz="24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p:txBody>
      </p:sp>
      <p:sp>
        <p:nvSpPr>
          <p:cNvPr id="135" name="Textfeld 10"/>
          <p:cNvSpPr/>
          <p:nvPr/>
        </p:nvSpPr>
        <p:spPr>
          <a:xfrm>
            <a:off x="348480" y="6114600"/>
            <a:ext cx="1040616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a:solidFill>
                  <a:schemeClr val="dk1"/>
                </a:solidFill>
                <a:effectLst/>
                <a:uFillTx/>
                <a:latin typeface="Calibri"/>
              </a:rPr>
              <a:t>Zur Meinungsbildung  </a:t>
            </a:r>
            <a:r>
              <a:rPr lang="de-DE" sz="1800" b="1" u="none" strike="noStrike">
                <a:solidFill>
                  <a:schemeClr val="accent6">
                    <a:lumMod val="75000"/>
                  </a:schemeClr>
                </a:solidFill>
                <a:effectLst/>
                <a:uFillTx/>
                <a:latin typeface="Calibri"/>
              </a:rPr>
              <a:t>BUND/ifeu</a:t>
            </a:r>
            <a:r>
              <a:rPr lang="de-DE" sz="1800" b="0" u="none" strike="noStrike">
                <a:solidFill>
                  <a:schemeClr val="dk1"/>
                </a:solidFill>
                <a:effectLst/>
                <a:uFillTx/>
                <a:latin typeface="Calibri"/>
              </a:rPr>
              <a:t>  Papier : mit Erklärungen, Checklisten u.ä.</a:t>
            </a:r>
            <a:endParaRPr lang="de-DE" sz="1800" b="0" u="none" strike="noStrike">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 name="Textfeld 3"/>
          <p:cNvSpPr/>
          <p:nvPr/>
        </p:nvSpPr>
        <p:spPr>
          <a:xfrm>
            <a:off x="3643560" y="36360"/>
            <a:ext cx="4146840" cy="522360"/>
          </a:xfrm>
          <a:prstGeom prst="rect">
            <a:avLst/>
          </a:prstGeom>
          <a:noFill/>
          <a:ln w="0">
            <a:noFill/>
          </a:ln>
          <a:effectLst>
            <a:outerShdw blurRad="50800" dist="38100" dir="2700000" algn="tl" rotWithShape="0">
              <a:prstClr val="black">
                <a:alpha val="40000"/>
              </a:prst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dirty="0">
                <a:solidFill>
                  <a:srgbClr val="C00000"/>
                </a:solidFill>
                <a:effectLst/>
                <a:uFillTx/>
                <a:latin typeface="Calibri"/>
              </a:rPr>
              <a:t>Kommunale Wärmepläne</a:t>
            </a:r>
            <a:endParaRPr lang="de-DE" sz="2800" b="0" u="none" strike="noStrike" dirty="0">
              <a:solidFill>
                <a:srgbClr val="000000"/>
              </a:solidFill>
              <a:effectLst/>
              <a:uFillTx/>
              <a:latin typeface="Arial"/>
            </a:endParaRPr>
          </a:p>
        </p:txBody>
      </p:sp>
      <p:sp>
        <p:nvSpPr>
          <p:cNvPr id="133" name="Textfeld 7"/>
          <p:cNvSpPr/>
          <p:nvPr/>
        </p:nvSpPr>
        <p:spPr>
          <a:xfrm>
            <a:off x="274773" y="1031767"/>
            <a:ext cx="11289960" cy="526152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indent="-285840">
              <a:buClr>
                <a:srgbClr val="0070C0"/>
              </a:buClr>
              <a:buFont typeface="Arial"/>
              <a:buChar char="•"/>
            </a:pPr>
            <a:r>
              <a:rPr lang="de-DE" sz="2400" b="1" u="none" strike="noStrike" dirty="0">
                <a:solidFill>
                  <a:schemeClr val="accent6">
                    <a:lumMod val="50000"/>
                  </a:schemeClr>
                </a:solidFill>
                <a:effectLst/>
                <a:uFillTx/>
                <a:latin typeface="Calibri"/>
              </a:rPr>
              <a:t>Effizienz der Netze und Wärmequellen und damit </a:t>
            </a:r>
            <a:r>
              <a:rPr lang="de-DE" sz="2400" b="1" u="none" strike="noStrike" dirty="0" smtClean="0">
                <a:solidFill>
                  <a:schemeClr val="accent6">
                    <a:lumMod val="50000"/>
                  </a:schemeClr>
                </a:solidFill>
                <a:effectLst/>
                <a:uFillTx/>
                <a:latin typeface="Calibri"/>
              </a:rPr>
              <a:t>reale CO</a:t>
            </a:r>
            <a:r>
              <a:rPr lang="de-DE" sz="2400" b="1" u="none" strike="noStrike" baseline="-25000" dirty="0" smtClean="0">
                <a:solidFill>
                  <a:schemeClr val="accent6">
                    <a:lumMod val="50000"/>
                  </a:schemeClr>
                </a:solidFill>
                <a:effectLst/>
                <a:uFillTx/>
                <a:latin typeface="Calibri"/>
              </a:rPr>
              <a:t>2</a:t>
            </a:r>
            <a:r>
              <a:rPr lang="de-DE" sz="2400" b="1" u="none" strike="noStrike" dirty="0" smtClean="0">
                <a:solidFill>
                  <a:schemeClr val="accent6">
                    <a:lumMod val="50000"/>
                  </a:schemeClr>
                </a:solidFill>
                <a:effectLst/>
                <a:uFillTx/>
                <a:latin typeface="Calibri"/>
              </a:rPr>
              <a:t> </a:t>
            </a:r>
            <a:r>
              <a:rPr lang="de-DE" sz="2400" b="1" u="none" strike="noStrike" dirty="0">
                <a:solidFill>
                  <a:schemeClr val="accent6">
                    <a:lumMod val="50000"/>
                  </a:schemeClr>
                </a:solidFill>
                <a:effectLst/>
                <a:uFillTx/>
                <a:latin typeface="Calibri"/>
              </a:rPr>
              <a:t>Bilanz  (JAZ) überwiegend gering</a:t>
            </a:r>
            <a:r>
              <a:rPr lang="de-DE" sz="2400" b="1" u="none" strike="noStrike" dirty="0" smtClean="0">
                <a:solidFill>
                  <a:schemeClr val="accent6">
                    <a:lumMod val="50000"/>
                  </a:schemeClr>
                </a:solidFill>
                <a:effectLst/>
                <a:uFillTx/>
                <a:latin typeface="Calibri"/>
              </a:rPr>
              <a:t>, bei Biomasse </a:t>
            </a:r>
            <a:r>
              <a:rPr lang="de-DE" sz="2400" b="1" dirty="0">
                <a:solidFill>
                  <a:schemeClr val="accent6">
                    <a:lumMod val="50000"/>
                  </a:schemeClr>
                </a:solidFill>
              </a:rPr>
              <a:t>keine </a:t>
            </a:r>
            <a:r>
              <a:rPr lang="de-DE" sz="2400" b="1" dirty="0" smtClean="0">
                <a:solidFill>
                  <a:schemeClr val="accent6">
                    <a:lumMod val="50000"/>
                  </a:schemeClr>
                </a:solidFill>
              </a:rPr>
              <a:t>CO</a:t>
            </a:r>
            <a:r>
              <a:rPr lang="de-DE" sz="2400" b="1" baseline="-25000" dirty="0" smtClean="0">
                <a:solidFill>
                  <a:schemeClr val="accent6">
                    <a:lumMod val="50000"/>
                  </a:schemeClr>
                </a:solidFill>
              </a:rPr>
              <a:t>2</a:t>
            </a:r>
            <a:r>
              <a:rPr lang="de-DE" sz="2400" b="1" dirty="0" smtClean="0">
                <a:solidFill>
                  <a:schemeClr val="accent6">
                    <a:lumMod val="50000"/>
                  </a:schemeClr>
                </a:solidFill>
              </a:rPr>
              <a:t> –Einsparung!</a:t>
            </a:r>
            <a:r>
              <a:rPr lang="de-DE" sz="2400" b="1" u="none" strike="noStrike" dirty="0" smtClean="0">
                <a:solidFill>
                  <a:schemeClr val="accent6">
                    <a:lumMod val="50000"/>
                  </a:schemeClr>
                </a:solidFill>
                <a:effectLst/>
                <a:uFillTx/>
                <a:latin typeface="Calibri"/>
              </a:rPr>
              <a:t/>
            </a:r>
            <a:br>
              <a:rPr lang="de-DE" sz="2400" b="1" u="none" strike="noStrike" dirty="0" smtClean="0">
                <a:solidFill>
                  <a:schemeClr val="accent6">
                    <a:lumMod val="50000"/>
                  </a:schemeClr>
                </a:solidFill>
                <a:effectLst/>
                <a:uFillTx/>
                <a:latin typeface="Calibri"/>
              </a:rPr>
            </a:br>
            <a:endParaRPr lang="de-DE" sz="2400" b="0" u="none" strike="noStrike" dirty="0">
              <a:solidFill>
                <a:schemeClr val="accent6">
                  <a:lumMod val="50000"/>
                </a:schemeClr>
              </a:solidFill>
              <a:effectLst/>
              <a:uFillTx/>
              <a:latin typeface="Arial"/>
            </a:endParaRPr>
          </a:p>
          <a:p>
            <a:pPr marL="285840" indent="-285840" defTabSz="914400">
              <a:lnSpc>
                <a:spcPct val="100000"/>
              </a:lnSpc>
              <a:buClr>
                <a:srgbClr val="0070C0"/>
              </a:buClr>
              <a:buFont typeface="Arial"/>
              <a:buChar char="•"/>
            </a:pPr>
            <a:r>
              <a:rPr lang="de-DE" sz="2400" b="1" u="none" strike="noStrike" dirty="0">
                <a:solidFill>
                  <a:schemeClr val="accent6">
                    <a:lumMod val="50000"/>
                  </a:schemeClr>
                </a:solidFill>
                <a:effectLst/>
                <a:uFillTx/>
                <a:latin typeface="Calibri"/>
              </a:rPr>
              <a:t>langfristige Perspektiven </a:t>
            </a:r>
            <a:r>
              <a:rPr lang="de-DE" sz="2400" b="1" u="none" strike="noStrike" dirty="0" smtClean="0">
                <a:solidFill>
                  <a:schemeClr val="accent6">
                    <a:lumMod val="50000"/>
                  </a:schemeClr>
                </a:solidFill>
                <a:effectLst/>
                <a:uFillTx/>
                <a:latin typeface="Calibri"/>
              </a:rPr>
              <a:t>für </a:t>
            </a:r>
            <a:r>
              <a:rPr lang="de-DE" sz="2400" b="1" u="none" strike="noStrike" dirty="0">
                <a:solidFill>
                  <a:schemeClr val="accent6">
                    <a:lumMod val="50000"/>
                  </a:schemeClr>
                </a:solidFill>
                <a:effectLst/>
                <a:uFillTx/>
                <a:latin typeface="Calibri"/>
              </a:rPr>
              <a:t>Verfügbarkeit, Kosten und </a:t>
            </a:r>
            <a:r>
              <a:rPr lang="de-DE" sz="2400" b="1" u="none" strike="noStrike" dirty="0" smtClean="0">
                <a:solidFill>
                  <a:schemeClr val="accent6">
                    <a:lumMod val="50000"/>
                  </a:schemeClr>
                </a:solidFill>
                <a:effectLst/>
                <a:uFillTx/>
                <a:latin typeface="Calibri"/>
              </a:rPr>
              <a:t>CO</a:t>
            </a:r>
            <a:r>
              <a:rPr lang="de-DE" sz="2400" b="1" u="none" strike="noStrike" baseline="-25000" dirty="0" smtClean="0">
                <a:solidFill>
                  <a:schemeClr val="accent6">
                    <a:lumMod val="50000"/>
                  </a:schemeClr>
                </a:solidFill>
                <a:effectLst/>
                <a:uFillTx/>
                <a:latin typeface="Calibri"/>
              </a:rPr>
              <a:t>2</a:t>
            </a:r>
            <a:br>
              <a:rPr lang="de-DE" sz="2400" b="1" u="none" strike="noStrike" baseline="-25000" dirty="0" smtClean="0">
                <a:solidFill>
                  <a:schemeClr val="accent6">
                    <a:lumMod val="50000"/>
                  </a:schemeClr>
                </a:solidFill>
                <a:effectLst/>
                <a:uFillTx/>
                <a:latin typeface="Calibri"/>
              </a:rPr>
            </a:br>
            <a:endParaRPr lang="de-DE" sz="2400" b="1" dirty="0">
              <a:solidFill>
                <a:schemeClr val="accent6">
                  <a:lumMod val="50000"/>
                </a:schemeClr>
              </a:solidFill>
              <a:latin typeface="Calibri"/>
            </a:endParaRPr>
          </a:p>
          <a:p>
            <a:pPr marL="285840" indent="-285840" defTabSz="914400">
              <a:lnSpc>
                <a:spcPct val="100000"/>
              </a:lnSpc>
              <a:buClr>
                <a:srgbClr val="0070C0"/>
              </a:buClr>
              <a:buFont typeface="Arial"/>
              <a:buChar char="•"/>
            </a:pPr>
            <a:r>
              <a:rPr lang="de-DE" sz="2400" b="1" u="none" strike="noStrike" dirty="0" smtClean="0">
                <a:solidFill>
                  <a:schemeClr val="accent6">
                    <a:lumMod val="50000"/>
                  </a:schemeClr>
                </a:solidFill>
                <a:effectLst/>
                <a:uFillTx/>
                <a:latin typeface="Calibri"/>
              </a:rPr>
              <a:t>Dauerbindung, keine Alternativen mehr möglich</a:t>
            </a:r>
            <a:br>
              <a:rPr lang="de-DE" sz="2400" b="1" u="none" strike="noStrike" dirty="0" smtClean="0">
                <a:solidFill>
                  <a:schemeClr val="accent6">
                    <a:lumMod val="50000"/>
                  </a:schemeClr>
                </a:solidFill>
                <a:effectLst/>
                <a:uFillTx/>
                <a:latin typeface="Calibri"/>
              </a:rPr>
            </a:br>
            <a:endParaRPr lang="de-DE" sz="2400" b="0" u="none" strike="noStrike" dirty="0">
              <a:solidFill>
                <a:schemeClr val="accent6">
                  <a:lumMod val="50000"/>
                </a:schemeClr>
              </a:solidFill>
              <a:effectLst/>
              <a:uFillTx/>
              <a:latin typeface="Arial"/>
            </a:endParaRPr>
          </a:p>
          <a:p>
            <a:pPr marL="285840" indent="-285840" defTabSz="914400">
              <a:lnSpc>
                <a:spcPct val="100000"/>
              </a:lnSpc>
              <a:buClr>
                <a:srgbClr val="0070C0"/>
              </a:buClr>
              <a:buFont typeface="Arial"/>
              <a:buChar char="•"/>
            </a:pPr>
            <a:r>
              <a:rPr lang="de-DE" sz="2400" b="1" u="none" strike="noStrike" dirty="0">
                <a:solidFill>
                  <a:schemeClr val="accent6">
                    <a:lumMod val="50000"/>
                  </a:schemeClr>
                </a:solidFill>
                <a:effectLst/>
                <a:uFillTx/>
                <a:latin typeface="Calibri"/>
              </a:rPr>
              <a:t>Investitionen und Baumaßnahmen (massive Grabarbeiten!) mit den üblichen Kosten- u. Zeitproblemen</a:t>
            </a:r>
            <a:r>
              <a:rPr lang="de-DE" sz="2400" b="1" u="none" strike="noStrike" dirty="0" smtClean="0">
                <a:solidFill>
                  <a:schemeClr val="accent6">
                    <a:lumMod val="50000"/>
                  </a:schemeClr>
                </a:solidFill>
                <a:effectLst/>
                <a:uFillTx/>
                <a:latin typeface="Calibri"/>
              </a:rPr>
              <a:t>,</a:t>
            </a:r>
            <a:br>
              <a:rPr lang="de-DE" sz="2400" b="1" u="none" strike="noStrike" dirty="0" smtClean="0">
                <a:solidFill>
                  <a:schemeClr val="accent6">
                    <a:lumMod val="50000"/>
                  </a:schemeClr>
                </a:solidFill>
                <a:effectLst/>
                <a:uFillTx/>
                <a:latin typeface="Calibri"/>
              </a:rPr>
            </a:br>
            <a:endParaRPr lang="de-DE" sz="2400" b="0" u="none" strike="noStrike" dirty="0">
              <a:solidFill>
                <a:schemeClr val="accent6">
                  <a:lumMod val="50000"/>
                </a:schemeClr>
              </a:solidFill>
              <a:effectLst/>
              <a:uFillTx/>
              <a:latin typeface="Arial"/>
            </a:endParaRPr>
          </a:p>
          <a:p>
            <a:pPr marL="285840" indent="-285840" defTabSz="914400">
              <a:lnSpc>
                <a:spcPct val="100000"/>
              </a:lnSpc>
              <a:buClr>
                <a:srgbClr val="0070C0"/>
              </a:buClr>
              <a:buFont typeface="Arial"/>
              <a:buChar char="•"/>
            </a:pPr>
            <a:r>
              <a:rPr lang="de-DE" sz="2400" b="1" u="none" strike="noStrike" dirty="0" smtClean="0">
                <a:solidFill>
                  <a:schemeClr val="accent6">
                    <a:lumMod val="50000"/>
                  </a:schemeClr>
                </a:solidFill>
                <a:effectLst/>
                <a:uFillTx/>
                <a:latin typeface="Calibri"/>
              </a:rPr>
              <a:t>ggf. Luftverschmutzung im Betrieb</a:t>
            </a:r>
            <a:br>
              <a:rPr lang="de-DE" sz="2400" b="1" u="none" strike="noStrike" dirty="0" smtClean="0">
                <a:solidFill>
                  <a:schemeClr val="accent6">
                    <a:lumMod val="50000"/>
                  </a:schemeClr>
                </a:solidFill>
                <a:effectLst/>
                <a:uFillTx/>
                <a:latin typeface="Calibri"/>
              </a:rPr>
            </a:br>
            <a:endParaRPr lang="de-DE" sz="2400" b="0" u="none" strike="noStrike" dirty="0">
              <a:solidFill>
                <a:schemeClr val="accent6">
                  <a:lumMod val="50000"/>
                </a:schemeClr>
              </a:solidFill>
              <a:effectLst/>
              <a:uFillTx/>
              <a:latin typeface="Arial"/>
            </a:endParaRPr>
          </a:p>
          <a:p>
            <a:pPr marL="285840" indent="-285840" defTabSz="914400">
              <a:lnSpc>
                <a:spcPct val="100000"/>
              </a:lnSpc>
              <a:buClr>
                <a:srgbClr val="0070C0"/>
              </a:buClr>
              <a:buFont typeface="Arial"/>
              <a:buChar char="•"/>
            </a:pPr>
            <a:r>
              <a:rPr lang="de-DE" sz="2400" b="1" u="none" strike="noStrike" dirty="0" smtClean="0">
                <a:solidFill>
                  <a:schemeClr val="accent6">
                    <a:lumMod val="50000"/>
                  </a:schemeClr>
                </a:solidFill>
                <a:effectLst/>
                <a:uFillTx/>
                <a:latin typeface="Calibri"/>
              </a:rPr>
              <a:t>Reduzierung der Motivation </a:t>
            </a:r>
            <a:r>
              <a:rPr lang="de-DE" sz="2400" b="1" u="none" strike="noStrike" dirty="0">
                <a:solidFill>
                  <a:schemeClr val="accent6">
                    <a:lumMod val="50000"/>
                  </a:schemeClr>
                </a:solidFill>
                <a:effectLst/>
                <a:uFillTx/>
                <a:latin typeface="Calibri"/>
              </a:rPr>
              <a:t>für die Sanierung der Gebäude </a:t>
            </a:r>
            <a:r>
              <a:rPr lang="de-DE" sz="2400" b="1" u="none" strike="noStrike" dirty="0" smtClean="0">
                <a:solidFill>
                  <a:schemeClr val="accent6">
                    <a:lumMod val="50000"/>
                  </a:schemeClr>
                </a:solidFill>
                <a:effectLst/>
                <a:uFillTx/>
                <a:latin typeface="Calibri"/>
              </a:rPr>
              <a:t/>
            </a:r>
            <a:br>
              <a:rPr lang="de-DE" sz="2400" b="1" u="none" strike="noStrike" dirty="0" smtClean="0">
                <a:solidFill>
                  <a:schemeClr val="accent6">
                    <a:lumMod val="50000"/>
                  </a:schemeClr>
                </a:solidFill>
                <a:effectLst/>
                <a:uFillTx/>
                <a:latin typeface="Calibri"/>
              </a:rPr>
            </a:br>
            <a:r>
              <a:rPr lang="de-DE" sz="2400" b="1" u="none" strike="noStrike" dirty="0" smtClean="0">
                <a:solidFill>
                  <a:schemeClr val="accent6">
                    <a:lumMod val="50000"/>
                  </a:schemeClr>
                </a:solidFill>
                <a:effectLst/>
                <a:uFillTx/>
                <a:latin typeface="Calibri"/>
              </a:rPr>
              <a:t>um den Wärmebedarf zu </a:t>
            </a:r>
            <a:r>
              <a:rPr lang="de-DE" sz="2400" b="1" u="none" strike="noStrike" dirty="0">
                <a:solidFill>
                  <a:schemeClr val="accent6">
                    <a:lumMod val="50000"/>
                  </a:schemeClr>
                </a:solidFill>
                <a:effectLst/>
                <a:uFillTx/>
                <a:latin typeface="Calibri"/>
              </a:rPr>
              <a:t>reduzieren</a:t>
            </a:r>
            <a:endParaRPr lang="de-DE" sz="2400" b="0" u="none" strike="noStrike" dirty="0">
              <a:solidFill>
                <a:schemeClr val="accent6">
                  <a:lumMod val="50000"/>
                </a:schemeClr>
              </a:solidFill>
              <a:effectLst/>
              <a:uFillTx/>
              <a:latin typeface="Arial"/>
            </a:endParaRPr>
          </a:p>
        </p:txBody>
      </p:sp>
      <p:sp>
        <p:nvSpPr>
          <p:cNvPr id="134" name="Textfeld 9"/>
          <p:cNvSpPr/>
          <p:nvPr/>
        </p:nvSpPr>
        <p:spPr>
          <a:xfrm>
            <a:off x="94593" y="539959"/>
            <a:ext cx="5825160" cy="46021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dirty="0">
                <a:solidFill>
                  <a:srgbClr val="0070C0"/>
                </a:solidFill>
                <a:effectLst/>
                <a:uFillTx/>
                <a:latin typeface="Calibri"/>
              </a:rPr>
              <a:t>Bei Wärmenetzen kaum berücksichtigt:</a:t>
            </a:r>
            <a:endParaRPr lang="de-DE" sz="2400" b="0" u="none" strike="noStrike" dirty="0">
              <a:solidFill>
                <a:srgbClr val="000000"/>
              </a:solidFill>
              <a:effectLst/>
              <a:uFillTx/>
              <a:latin typeface="Arial"/>
            </a:endParaRPr>
          </a:p>
        </p:txBody>
      </p:sp>
      <p:sp>
        <p:nvSpPr>
          <p:cNvPr id="135" name="Textfeld 10"/>
          <p:cNvSpPr/>
          <p:nvPr/>
        </p:nvSpPr>
        <p:spPr>
          <a:xfrm>
            <a:off x="513900" y="6398879"/>
            <a:ext cx="10406160" cy="368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0" u="none" strike="noStrike" dirty="0">
                <a:solidFill>
                  <a:schemeClr val="dk1"/>
                </a:solidFill>
                <a:effectLst/>
                <a:uFillTx/>
                <a:latin typeface="Calibri"/>
              </a:rPr>
              <a:t>Zur Meinungsbildung  </a:t>
            </a:r>
            <a:r>
              <a:rPr lang="de-DE" sz="1800" b="1" u="none" strike="noStrike" dirty="0">
                <a:solidFill>
                  <a:schemeClr val="accent6">
                    <a:lumMod val="75000"/>
                  </a:schemeClr>
                </a:solidFill>
                <a:effectLst/>
                <a:uFillTx/>
                <a:latin typeface="Calibri"/>
              </a:rPr>
              <a:t>BUND/</a:t>
            </a:r>
            <a:r>
              <a:rPr lang="de-DE" sz="1800" b="1" u="none" strike="noStrike" dirty="0" err="1">
                <a:solidFill>
                  <a:schemeClr val="accent6">
                    <a:lumMod val="75000"/>
                  </a:schemeClr>
                </a:solidFill>
                <a:effectLst/>
                <a:uFillTx/>
                <a:latin typeface="Calibri"/>
              </a:rPr>
              <a:t>ifeu</a:t>
            </a:r>
            <a:r>
              <a:rPr lang="de-DE" sz="1800" b="0" u="none" strike="noStrike" dirty="0">
                <a:solidFill>
                  <a:schemeClr val="dk1"/>
                </a:solidFill>
                <a:effectLst/>
                <a:uFillTx/>
                <a:latin typeface="Calibri"/>
              </a:rPr>
              <a:t>  Papier : mit Erklärungen, Checklisten </a:t>
            </a:r>
            <a:r>
              <a:rPr lang="de-DE" sz="1800" b="0" u="none" strike="noStrike" dirty="0" err="1">
                <a:solidFill>
                  <a:schemeClr val="dk1"/>
                </a:solidFill>
                <a:effectLst/>
                <a:uFillTx/>
                <a:latin typeface="Calibri"/>
              </a:rPr>
              <a:t>u.ä.</a:t>
            </a:r>
            <a:endParaRPr lang="de-DE" sz="1800" b="0" u="none" strike="noStrike" dirty="0">
              <a:solidFill>
                <a:srgbClr val="000000"/>
              </a:solidFill>
              <a:effectLst/>
              <a:uFillTx/>
              <a:latin typeface="Arial"/>
            </a:endParaRPr>
          </a:p>
        </p:txBody>
      </p:sp>
      <p:pic>
        <p:nvPicPr>
          <p:cNvPr id="136" name="Grafik 2"/>
          <p:cNvPicPr/>
          <p:nvPr/>
        </p:nvPicPr>
        <p:blipFill>
          <a:blip r:embed="rId2" cstate="email">
            <a:extLst>
              <a:ext uri="{28A0092B-C50C-407E-A947-70E740481C1C}">
                <a14:useLocalDpi xmlns:a14="http://schemas.microsoft.com/office/drawing/2010/main"/>
              </a:ext>
            </a:extLst>
          </a:blip>
          <a:stretch/>
        </p:blipFill>
        <p:spPr>
          <a:xfrm>
            <a:off x="9280713" y="5385984"/>
            <a:ext cx="2701080" cy="1258560"/>
          </a:xfrm>
          <a:prstGeom prst="rect">
            <a:avLst/>
          </a:prstGeom>
          <a:noFill/>
          <a:ln w="0">
            <a:noFill/>
          </a:ln>
        </p:spPr>
      </p:pic>
      <p:pic>
        <p:nvPicPr>
          <p:cNvPr id="2" name="Grafik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31253" y="6610053"/>
            <a:ext cx="1402202" cy="280440"/>
          </a:xfrm>
          <a:prstGeom prst="rect">
            <a:avLst/>
          </a:prstGeom>
        </p:spPr>
      </p:pic>
    </p:spTree>
    <p:extLst>
      <p:ext uri="{BB962C8B-B14F-4D97-AF65-F5344CB8AC3E}">
        <p14:creationId xmlns:p14="http://schemas.microsoft.com/office/powerpoint/2010/main" val="2817128850"/>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 name="Textfeld 2"/>
          <p:cNvSpPr/>
          <p:nvPr/>
        </p:nvSpPr>
        <p:spPr>
          <a:xfrm>
            <a:off x="2702160" y="115200"/>
            <a:ext cx="5976720" cy="522360"/>
          </a:xfrm>
          <a:prstGeom prst="rect">
            <a:avLst/>
          </a:prstGeom>
          <a:noFill/>
          <a:ln w="0">
            <a:noFill/>
          </a:ln>
          <a:effectLst>
            <a:outerShdw blurRad="44280" dist="2808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dirty="0">
                <a:solidFill>
                  <a:srgbClr val="C00000"/>
                </a:solidFill>
                <a:effectLst/>
                <a:uFillTx/>
                <a:latin typeface="Calibri"/>
              </a:rPr>
              <a:t>Kommunaler Wärmeplan Erlangen</a:t>
            </a:r>
            <a:endParaRPr lang="de-DE" sz="2800" b="0" u="none" strike="noStrike" dirty="0">
              <a:solidFill>
                <a:srgbClr val="000000"/>
              </a:solidFill>
              <a:effectLst/>
              <a:uFillTx/>
              <a:latin typeface="Arial"/>
            </a:endParaRPr>
          </a:p>
        </p:txBody>
      </p:sp>
      <p:sp>
        <p:nvSpPr>
          <p:cNvPr id="138" name="Textfeld 3"/>
          <p:cNvSpPr/>
          <p:nvPr/>
        </p:nvSpPr>
        <p:spPr>
          <a:xfrm>
            <a:off x="466200" y="734400"/>
            <a:ext cx="11482920" cy="1321985"/>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285840" indent="-285840" defTabSz="914400">
              <a:lnSpc>
                <a:spcPct val="100000"/>
              </a:lnSpc>
              <a:buClr>
                <a:srgbClr val="000000"/>
              </a:buClr>
              <a:buFont typeface="Arial"/>
              <a:buChar char="•"/>
            </a:pPr>
            <a:r>
              <a:rPr lang="de-DE" sz="2000" b="1" u="none" strike="noStrike" dirty="0">
                <a:solidFill>
                  <a:schemeClr val="dk1"/>
                </a:solidFill>
                <a:effectLst/>
                <a:uFillTx/>
                <a:latin typeface="Calibri"/>
              </a:rPr>
              <a:t>Vorstufe: „Kommunaler Energieplan“ mit Bürgerbeteiligung Juli 2025, Vorstellung per Internet: </a:t>
            </a:r>
            <a:r>
              <a:rPr sz="2000" dirty="0"/>
              <a:t/>
            </a:r>
            <a:br>
              <a:rPr sz="2000" dirty="0"/>
            </a:br>
            <a:r>
              <a:rPr lang="de-DE" sz="2000" b="1" u="none" strike="noStrike" dirty="0">
                <a:solidFill>
                  <a:schemeClr val="dk1"/>
                </a:solidFill>
                <a:effectLst/>
                <a:uFillTx/>
                <a:latin typeface="Calibri"/>
              </a:rPr>
              <a:t>ca. 7 externe Zuhörer!</a:t>
            </a:r>
            <a:endParaRPr lang="de-DE" sz="2000" b="0" u="none" strike="noStrike" dirty="0">
              <a:solidFill>
                <a:srgbClr val="000000"/>
              </a:solidFill>
              <a:effectLst/>
              <a:uFillTx/>
              <a:latin typeface="Arial"/>
            </a:endParaRPr>
          </a:p>
          <a:p>
            <a:pPr marL="285840" indent="-285840" defTabSz="914400">
              <a:lnSpc>
                <a:spcPct val="100000"/>
              </a:lnSpc>
              <a:buClr>
                <a:srgbClr val="000000"/>
              </a:buClr>
              <a:buFont typeface="Arial"/>
              <a:buChar char="•"/>
            </a:pPr>
            <a:r>
              <a:rPr lang="de-DE" sz="2000" b="1" u="none" strike="noStrike" dirty="0">
                <a:solidFill>
                  <a:schemeClr val="dk1"/>
                </a:solidFill>
                <a:effectLst/>
                <a:uFillTx/>
                <a:latin typeface="Calibri"/>
              </a:rPr>
              <a:t>Stadtratsbeschluss „Kommunaler Wärmeplan“ bereits im Januar 2026 </a:t>
            </a:r>
            <a:endParaRPr lang="de-DE" sz="2000" b="0" u="none" strike="noStrike" dirty="0">
              <a:solidFill>
                <a:srgbClr val="000000"/>
              </a:solidFill>
              <a:effectLst/>
              <a:uFillTx/>
              <a:latin typeface="Arial"/>
            </a:endParaRPr>
          </a:p>
          <a:p>
            <a:pPr marL="285840" indent="-285840" defTabSz="914400">
              <a:lnSpc>
                <a:spcPct val="100000"/>
              </a:lnSpc>
              <a:buClr>
                <a:srgbClr val="000000"/>
              </a:buClr>
              <a:buFont typeface="Arial"/>
              <a:buChar char="•"/>
            </a:pPr>
            <a:r>
              <a:rPr lang="de-DE" sz="2000" b="1" u="none" strike="noStrike" dirty="0">
                <a:solidFill>
                  <a:schemeClr val="dk1"/>
                </a:solidFill>
                <a:effectLst/>
                <a:uFillTx/>
                <a:latin typeface="Calibri"/>
              </a:rPr>
              <a:t>Web- Info „Kommunaler Wärmeplan“  für die Bürger:  3. Februar 2026</a:t>
            </a:r>
            <a:endParaRPr lang="de-DE" sz="2000" b="0" u="none" strike="noStrike" dirty="0">
              <a:solidFill>
                <a:srgbClr val="000000"/>
              </a:solidFill>
              <a:effectLst/>
              <a:uFillTx/>
              <a:latin typeface="Arial"/>
            </a:endParaRPr>
          </a:p>
        </p:txBody>
      </p:sp>
      <p:sp>
        <p:nvSpPr>
          <p:cNvPr id="139" name="Textfeld 4"/>
          <p:cNvSpPr/>
          <p:nvPr/>
        </p:nvSpPr>
        <p:spPr>
          <a:xfrm>
            <a:off x="466200" y="2030400"/>
            <a:ext cx="11725200" cy="2553091"/>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000" b="1" u="none" strike="noStrike" dirty="0">
                <a:solidFill>
                  <a:schemeClr val="dk1"/>
                </a:solidFill>
                <a:effectLst/>
                <a:uFillTx/>
                <a:latin typeface="Calibri"/>
              </a:rPr>
              <a:t>Plan dazu von 11/25 mit 142 Seiten, kritisch kommentiert am 30.1.26, „werde Antwort bekommen“</a:t>
            </a:r>
            <a:endParaRPr lang="de-DE" sz="2000" b="0" u="none" strike="noStrike" dirty="0">
              <a:solidFill>
                <a:srgbClr val="000000"/>
              </a:solidFill>
              <a:effectLst/>
              <a:uFillTx/>
              <a:latin typeface="Arial"/>
            </a:endParaRPr>
          </a:p>
          <a:p>
            <a:pPr defTabSz="914400">
              <a:lnSpc>
                <a:spcPct val="100000"/>
              </a:lnSpc>
            </a:pPr>
            <a:r>
              <a:rPr lang="de-DE" sz="2000" b="1" u="none" strike="noStrike" dirty="0">
                <a:solidFill>
                  <a:schemeClr val="dk1"/>
                </a:solidFill>
                <a:effectLst/>
                <a:uFillTx/>
                <a:latin typeface="Calibri"/>
              </a:rPr>
              <a:t>Inhalt u.a. Potenzialanalyse </a:t>
            </a:r>
            <a:r>
              <a:rPr sz="2000" dirty="0"/>
              <a:t/>
            </a:r>
            <a:br>
              <a:rPr sz="2000" dirty="0"/>
            </a:br>
            <a:r>
              <a:rPr lang="de-DE" sz="2000" b="1" u="none" strike="noStrike" dirty="0">
                <a:solidFill>
                  <a:schemeClr val="dk1"/>
                </a:solidFill>
                <a:effectLst/>
                <a:uFillTx/>
                <a:latin typeface="Calibri"/>
              </a:rPr>
              <a:t>	 Zielszenario</a:t>
            </a:r>
            <a:endParaRPr lang="de-DE" sz="2000" b="0" u="none" strike="noStrike" dirty="0">
              <a:solidFill>
                <a:srgbClr val="000000"/>
              </a:solidFill>
              <a:effectLst/>
              <a:uFillTx/>
              <a:latin typeface="Arial"/>
            </a:endParaRPr>
          </a:p>
          <a:p>
            <a:pPr defTabSz="914400">
              <a:lnSpc>
                <a:spcPct val="100000"/>
              </a:lnSpc>
            </a:pPr>
            <a:r>
              <a:rPr lang="de-DE" sz="2000" b="1" u="none" strike="noStrike" dirty="0">
                <a:solidFill>
                  <a:schemeClr val="dk1"/>
                </a:solidFill>
                <a:effectLst/>
                <a:uFillTx/>
                <a:latin typeface="Calibri"/>
              </a:rPr>
              <a:t>	 Eignungsgebiete</a:t>
            </a:r>
            <a:endParaRPr lang="de-DE" sz="2000" b="0" u="none" strike="noStrike" dirty="0">
              <a:solidFill>
                <a:srgbClr val="000000"/>
              </a:solidFill>
              <a:effectLst/>
              <a:uFillTx/>
              <a:latin typeface="Arial"/>
            </a:endParaRPr>
          </a:p>
          <a:p>
            <a:pPr defTabSz="914400">
              <a:lnSpc>
                <a:spcPct val="100000"/>
              </a:lnSpc>
            </a:pPr>
            <a:r>
              <a:rPr lang="de-DE" sz="2000" b="1" u="none" strike="noStrike" dirty="0">
                <a:solidFill>
                  <a:schemeClr val="dk1"/>
                </a:solidFill>
                <a:effectLst/>
                <a:uFillTx/>
                <a:latin typeface="Calibri"/>
              </a:rPr>
              <a:t>	 …………</a:t>
            </a:r>
            <a:endParaRPr lang="de-DE" sz="2000" b="0" u="none" strike="noStrike" dirty="0">
              <a:solidFill>
                <a:srgbClr val="000000"/>
              </a:solidFill>
              <a:effectLst/>
              <a:uFillTx/>
              <a:latin typeface="Arial"/>
            </a:endParaRPr>
          </a:p>
          <a:p>
            <a:pPr defTabSz="914400">
              <a:lnSpc>
                <a:spcPct val="100000"/>
              </a:lnSpc>
            </a:pPr>
            <a:r>
              <a:rPr lang="de-DE" sz="2000" b="1" u="none" strike="noStrike" dirty="0">
                <a:solidFill>
                  <a:schemeClr val="dk1"/>
                </a:solidFill>
                <a:effectLst/>
                <a:uFillTx/>
                <a:latin typeface="Calibri"/>
              </a:rPr>
              <a:t>Leider großes Gewicht auf Wärmenetze gelegt, Biomasse falsch eingeschätzt (CO</a:t>
            </a:r>
            <a:r>
              <a:rPr lang="de-DE" sz="2000" b="1" u="none" strike="noStrike" baseline="-25000" dirty="0">
                <a:solidFill>
                  <a:schemeClr val="dk1"/>
                </a:solidFill>
                <a:effectLst/>
                <a:uFillTx/>
                <a:latin typeface="Calibri"/>
              </a:rPr>
              <a:t>2</a:t>
            </a:r>
            <a:r>
              <a:rPr lang="de-DE" sz="2000" b="1" u="none" strike="noStrike" dirty="0">
                <a:solidFill>
                  <a:schemeClr val="dk1"/>
                </a:solidFill>
                <a:effectLst/>
                <a:uFillTx/>
                <a:latin typeface="Calibri"/>
              </a:rPr>
              <a:t> Bilanz - Verfügbarkeit, Umwelteinfluss…)</a:t>
            </a:r>
            <a:endParaRPr lang="de-DE" sz="2000" b="0" u="none" strike="noStrike" dirty="0">
              <a:solidFill>
                <a:srgbClr val="000000"/>
              </a:solidFill>
              <a:effectLst/>
              <a:uFillTx/>
              <a:latin typeface="Arial"/>
            </a:endParaRPr>
          </a:p>
          <a:p>
            <a:pPr defTabSz="914400">
              <a:lnSpc>
                <a:spcPct val="100000"/>
              </a:lnSpc>
            </a:pPr>
            <a:r>
              <a:rPr lang="de-DE" sz="2000" b="1" u="none" strike="noStrike" dirty="0">
                <a:solidFill>
                  <a:schemeClr val="dk1"/>
                </a:solidFill>
                <a:effectLst/>
                <a:uFillTx/>
                <a:latin typeface="Calibri"/>
              </a:rPr>
              <a:t>Reduktion des Wärmebedarfs bis 2040 um ca. 30% </a:t>
            </a:r>
            <a:r>
              <a:rPr lang="de-DE" sz="2000" b="1" u="none" strike="noStrike" dirty="0" smtClean="0">
                <a:solidFill>
                  <a:schemeClr val="dk1"/>
                </a:solidFill>
                <a:effectLst/>
                <a:uFillTx/>
                <a:latin typeface="Calibri"/>
              </a:rPr>
              <a:t>vorausgesetzt</a:t>
            </a:r>
            <a:endParaRPr lang="de-DE" sz="2000" b="0" u="none" strike="noStrike" dirty="0">
              <a:solidFill>
                <a:srgbClr val="000000"/>
              </a:solidFill>
              <a:effectLst/>
              <a:uFillTx/>
              <a:latin typeface="Arial"/>
            </a:endParaRPr>
          </a:p>
        </p:txBody>
      </p:sp>
      <p:sp>
        <p:nvSpPr>
          <p:cNvPr id="140" name="Textfeld 5"/>
          <p:cNvSpPr/>
          <p:nvPr/>
        </p:nvSpPr>
        <p:spPr>
          <a:xfrm>
            <a:off x="1026360" y="4890600"/>
            <a:ext cx="10362600" cy="8301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dirty="0">
                <a:solidFill>
                  <a:schemeClr val="dk1"/>
                </a:solidFill>
                <a:effectLst/>
                <a:uFillTx/>
                <a:latin typeface="Calibri"/>
              </a:rPr>
              <a:t>Weiteres Vorgehen der Stadt: Stadtteil Infos geplant u. z.T. gehalten, wie z.B. Tennenlohe  am </a:t>
            </a:r>
            <a:r>
              <a:rPr lang="de-DE" sz="2400" b="1" u="none" strike="noStrike" dirty="0" smtClean="0">
                <a:solidFill>
                  <a:schemeClr val="dk1"/>
                </a:solidFill>
                <a:effectLst/>
                <a:uFillTx/>
                <a:latin typeface="Calibri"/>
              </a:rPr>
              <a:t>19.3. und 27.4. </a:t>
            </a:r>
            <a:endParaRPr lang="de-DE" sz="2400" b="0" u="none" strike="noStrike" dirty="0">
              <a:solidFill>
                <a:srgbClr val="000000"/>
              </a:solidFill>
              <a:effectLst/>
              <a:uFillTx/>
              <a:latin typeface="Arial"/>
            </a:endParaRPr>
          </a:p>
        </p:txBody>
      </p:sp>
      <p:sp>
        <p:nvSpPr>
          <p:cNvPr id="141" name="Textfeld 1"/>
          <p:cNvSpPr/>
          <p:nvPr/>
        </p:nvSpPr>
        <p:spPr>
          <a:xfrm>
            <a:off x="1082160" y="5876280"/>
            <a:ext cx="9870480" cy="830160"/>
          </a:xfrm>
          <a:prstGeom prst="rect">
            <a:avLst/>
          </a:prstGeom>
          <a:noFill/>
          <a:ln w="28575">
            <a:solidFill>
              <a:srgbClr val="CC0066"/>
            </a:solidFill>
            <a:round/>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dirty="0">
                <a:solidFill>
                  <a:srgbClr val="FF0000"/>
                </a:solidFill>
                <a:effectLst/>
                <a:uFillTx/>
                <a:latin typeface="Calibri"/>
              </a:rPr>
              <a:t>folgend: Wärmenetz Beispiele aus Erlangen und Umgebung</a:t>
            </a: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rgbClr val="FF0000"/>
                </a:solidFill>
                <a:effectLst/>
                <a:uFillTx/>
                <a:latin typeface="Calibri"/>
              </a:rPr>
              <a:t>	  </a:t>
            </a:r>
            <a:r>
              <a:rPr lang="de-DE" sz="2400" b="0" u="none" strike="noStrike" dirty="0">
                <a:solidFill>
                  <a:schemeClr val="dk1"/>
                </a:solidFill>
                <a:effectLst/>
                <a:uFillTx/>
                <a:latin typeface="Calibri"/>
              </a:rPr>
              <a:t>Lösungen für die Innenstadt noch nicht klar </a:t>
            </a:r>
            <a:r>
              <a:rPr lang="de-DE" sz="2400" b="0" u="none" strike="noStrike" dirty="0" smtClean="0">
                <a:solidFill>
                  <a:schemeClr val="dk1"/>
                </a:solidFill>
                <a:effectLst/>
                <a:uFillTx/>
                <a:latin typeface="Calibri"/>
              </a:rPr>
              <a:t>genug definiert</a:t>
            </a:r>
            <a:endParaRPr lang="de-DE" sz="2400" b="0" u="none" strike="noStrike" dirty="0">
              <a:solidFill>
                <a:srgbClr val="000000"/>
              </a:solidFill>
              <a:effectLst/>
              <a:uFillTx/>
              <a:latin typeface="Arial"/>
            </a:endParaRPr>
          </a:p>
        </p:txBody>
      </p:sp>
      <p:sp>
        <p:nvSpPr>
          <p:cNvPr id="2" name="Textfeld 1"/>
          <p:cNvSpPr txBox="1"/>
          <p:nvPr/>
        </p:nvSpPr>
        <p:spPr>
          <a:xfrm>
            <a:off x="8814063" y="4291919"/>
            <a:ext cx="3016577" cy="400110"/>
          </a:xfrm>
          <a:prstGeom prst="rect">
            <a:avLst/>
          </a:prstGeom>
          <a:noFill/>
        </p:spPr>
        <p:txBody>
          <a:bodyPr wrap="square" rtlCol="0">
            <a:spAutoFit/>
          </a:bodyPr>
          <a:lstStyle/>
          <a:p>
            <a:r>
              <a:rPr lang="de-DE" sz="2000" b="1" dirty="0" smtClean="0">
                <a:solidFill>
                  <a:srgbClr val="FF0000"/>
                </a:solidFill>
              </a:rPr>
              <a:t>Bürgerbeteiligung???</a:t>
            </a:r>
            <a:endParaRPr lang="de-DE" sz="2000" b="1"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PlaceHolder 1"/>
          <p:cNvSpPr>
            <a:spLocks noGrp="1"/>
          </p:cNvSpPr>
          <p:nvPr>
            <p:ph type="ftr" idx="34"/>
          </p:nvPr>
        </p:nvSpPr>
        <p:spPr>
          <a:xfrm>
            <a:off x="4038480" y="6356520"/>
            <a:ext cx="4114080" cy="364320"/>
          </a:xfrm>
          <a:prstGeom prst="rect">
            <a:avLst/>
          </a:prstGeom>
          <a:noFill/>
          <a:ln w="0">
            <a:noFill/>
          </a:ln>
        </p:spPr>
        <p:txBody>
          <a:bodyPr lIns="91440" tIns="45720" rIns="91440" bIns="45720" anchor="ctr">
            <a:noAutofit/>
          </a:bodyPr>
          <a:lstStyle/>
          <a:p>
            <a:pPr indent="0">
              <a:buNone/>
            </a:pPr>
            <a:endParaRPr lang="de-DE" sz="1400" b="0" u="none" strike="noStrike">
              <a:solidFill>
                <a:srgbClr val="000000"/>
              </a:solidFill>
              <a:effectLst/>
              <a:uFillTx/>
              <a:latin typeface="Times New Roman"/>
            </a:endParaRPr>
          </a:p>
        </p:txBody>
      </p:sp>
      <p:pic>
        <p:nvPicPr>
          <p:cNvPr id="2" name="Grafik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3555" y="0"/>
            <a:ext cx="7809850" cy="6858000"/>
          </a:xfrm>
          <a:prstGeom prst="rect">
            <a:avLst/>
          </a:prstGeom>
        </p:spPr>
      </p:pic>
      <p:sp>
        <p:nvSpPr>
          <p:cNvPr id="3" name="Textfeld 2"/>
          <p:cNvSpPr txBox="1"/>
          <p:nvPr/>
        </p:nvSpPr>
        <p:spPr>
          <a:xfrm>
            <a:off x="8058430" y="243396"/>
            <a:ext cx="4133569" cy="5047536"/>
          </a:xfrm>
          <a:prstGeom prst="rect">
            <a:avLst/>
          </a:prstGeom>
          <a:noFill/>
        </p:spPr>
        <p:txBody>
          <a:bodyPr wrap="square" rtlCol="0">
            <a:spAutoFit/>
          </a:bodyPr>
          <a:lstStyle/>
          <a:p>
            <a:r>
              <a:rPr lang="de-DE" sz="2400" dirty="0" smtClean="0"/>
              <a:t>Kommunaler </a:t>
            </a:r>
            <a:br>
              <a:rPr lang="de-DE" sz="2400" dirty="0" smtClean="0"/>
            </a:br>
            <a:r>
              <a:rPr lang="de-DE" sz="2400" dirty="0" smtClean="0"/>
              <a:t>Wärmeplan Erlangen, Versorgungsszenario 2040:</a:t>
            </a:r>
          </a:p>
          <a:p>
            <a:endParaRPr lang="de-DE" dirty="0"/>
          </a:p>
          <a:p>
            <a:r>
              <a:rPr lang="de-DE" sz="2400" dirty="0" smtClean="0"/>
              <a:t>Aufteilung des Stadtgebietes in</a:t>
            </a:r>
          </a:p>
          <a:p>
            <a:r>
              <a:rPr lang="de-DE" sz="2400" dirty="0" smtClean="0"/>
              <a:t>verschiedene Zonen:</a:t>
            </a:r>
            <a:br>
              <a:rPr lang="de-DE" sz="2400" dirty="0" smtClean="0"/>
            </a:br>
            <a:endParaRPr lang="de-DE" sz="2400" dirty="0"/>
          </a:p>
          <a:p>
            <a:r>
              <a:rPr lang="de-DE" sz="2400" b="1" dirty="0" smtClean="0">
                <a:solidFill>
                  <a:schemeClr val="accent1">
                    <a:lumMod val="50000"/>
                  </a:schemeClr>
                </a:solidFill>
              </a:rPr>
              <a:t>Strom</a:t>
            </a:r>
          </a:p>
          <a:p>
            <a:endParaRPr lang="de-DE" sz="2400" b="1" dirty="0"/>
          </a:p>
          <a:p>
            <a:r>
              <a:rPr lang="de-DE" sz="2400" b="1" dirty="0" smtClean="0">
                <a:solidFill>
                  <a:schemeClr val="accent6">
                    <a:lumMod val="50000"/>
                  </a:schemeClr>
                </a:solidFill>
              </a:rPr>
              <a:t>Biomasse</a:t>
            </a:r>
          </a:p>
          <a:p>
            <a:endParaRPr lang="de-DE" sz="2400" b="1" dirty="0"/>
          </a:p>
          <a:p>
            <a:r>
              <a:rPr lang="de-DE" sz="2400" b="1" dirty="0" smtClean="0">
                <a:solidFill>
                  <a:srgbClr val="FF0000"/>
                </a:solidFill>
              </a:rPr>
              <a:t>Wärmenetz</a:t>
            </a:r>
            <a:r>
              <a:rPr lang="de-DE" sz="2400" b="1" dirty="0" smtClean="0"/>
              <a:t>  </a:t>
            </a:r>
          </a:p>
          <a:p>
            <a:endParaRPr lang="de-DE" sz="2000" b="1" dirty="0"/>
          </a:p>
          <a:p>
            <a:r>
              <a:rPr lang="de-DE" sz="2000" b="1" dirty="0" smtClean="0">
                <a:solidFill>
                  <a:srgbClr val="00B050"/>
                </a:solidFill>
              </a:rPr>
              <a:t>H2/regenerative Gase</a:t>
            </a:r>
            <a:endParaRPr lang="de-DE" sz="2000" b="1" dirty="0">
              <a:solidFill>
                <a:srgbClr val="00B050"/>
              </a:solidFill>
            </a:endParaRPr>
          </a:p>
        </p:txBody>
      </p:sp>
      <p:sp>
        <p:nvSpPr>
          <p:cNvPr id="4" name="Textfeld 3"/>
          <p:cNvSpPr txBox="1"/>
          <p:nvPr/>
        </p:nvSpPr>
        <p:spPr>
          <a:xfrm>
            <a:off x="277246" y="5636468"/>
            <a:ext cx="5953737" cy="1384995"/>
          </a:xfrm>
          <a:prstGeom prst="rect">
            <a:avLst/>
          </a:prstGeom>
          <a:solidFill>
            <a:schemeClr val="bg1"/>
          </a:solidFill>
        </p:spPr>
        <p:txBody>
          <a:bodyPr wrap="square" rtlCol="0">
            <a:spAutoFit/>
          </a:bodyPr>
          <a:lstStyle/>
          <a:p>
            <a:r>
              <a:rPr lang="de-DE" sz="1400" dirty="0">
                <a:hlinkClick r:id="rId4"/>
              </a:rPr>
              <a:t>https://</a:t>
            </a:r>
            <a:r>
              <a:rPr lang="de-DE" sz="1400" dirty="0" smtClean="0">
                <a:hlinkClick r:id="rId4"/>
              </a:rPr>
              <a:t>erlangen.de/aktuelles/waermeplanung</a:t>
            </a:r>
            <a:r>
              <a:rPr lang="de-DE" sz="1400" dirty="0" smtClean="0"/>
              <a:t/>
            </a:r>
            <a:br>
              <a:rPr lang="de-DE" sz="1400" dirty="0" smtClean="0"/>
            </a:br>
            <a:endParaRPr lang="de-DE" sz="1400" dirty="0" smtClean="0"/>
          </a:p>
          <a:p>
            <a:r>
              <a:rPr lang="de-DE" sz="1400" dirty="0">
                <a:hlinkClick r:id="rId5"/>
              </a:rPr>
              <a:t>https://</a:t>
            </a:r>
            <a:r>
              <a:rPr lang="de-DE" sz="1400" dirty="0" smtClean="0">
                <a:hlinkClick r:id="rId5"/>
              </a:rPr>
              <a:t>media.canvayo.com/uploads/sites/28bfe2237fc03404d6dcd483e7efa90f/2025/07/energienutzungsplan_mit_schwerpunkt_kommunaler_waermeplan_04_2025_kurzversion.pdf</a:t>
            </a:r>
            <a:endParaRPr lang="de-DE" sz="1400" dirty="0" smtClean="0"/>
          </a:p>
          <a:p>
            <a:endParaRPr lang="de-DE" sz="1400" dirty="0" smtClean="0"/>
          </a:p>
        </p:txBody>
      </p:sp>
      <p:sp>
        <p:nvSpPr>
          <p:cNvPr id="5" name="Textfeld 4"/>
          <p:cNvSpPr txBox="1"/>
          <p:nvPr/>
        </p:nvSpPr>
        <p:spPr>
          <a:xfrm>
            <a:off x="6095520" y="4392890"/>
            <a:ext cx="1593130" cy="646331"/>
          </a:xfrm>
          <a:prstGeom prst="rect">
            <a:avLst/>
          </a:prstGeom>
          <a:noFill/>
        </p:spPr>
        <p:txBody>
          <a:bodyPr wrap="square" rtlCol="0">
            <a:spAutoFit/>
          </a:bodyPr>
          <a:lstStyle/>
          <a:p>
            <a:r>
              <a:rPr lang="de-DE" dirty="0" smtClean="0">
                <a:solidFill>
                  <a:schemeClr val="bg1"/>
                </a:solidFill>
              </a:rPr>
              <a:t>Bild:</a:t>
            </a:r>
          </a:p>
          <a:p>
            <a:r>
              <a:rPr lang="de-DE" dirty="0" smtClean="0">
                <a:solidFill>
                  <a:schemeClr val="bg1"/>
                </a:solidFill>
              </a:rPr>
              <a:t>Bayern Atlas</a:t>
            </a:r>
            <a:endParaRPr lang="de-DE"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 name="PlaceHolder 1"/>
          <p:cNvSpPr>
            <a:spLocks noGrp="1"/>
          </p:cNvSpPr>
          <p:nvPr>
            <p:ph type="ftr" idx="4294967295"/>
          </p:nvPr>
        </p:nvSpPr>
        <p:spPr>
          <a:xfrm>
            <a:off x="4038480" y="6356520"/>
            <a:ext cx="4114080" cy="364320"/>
          </a:xfrm>
          <a:prstGeom prst="rect">
            <a:avLst/>
          </a:prstGeom>
          <a:noFill/>
          <a:ln w="0">
            <a:noFill/>
          </a:ln>
        </p:spPr>
        <p:txBody>
          <a:bodyPr lIns="91440" tIns="45720" rIns="91440" bIns="45720" anchor="ctr">
            <a:noAutofit/>
          </a:bodyPr>
          <a:lstStyle/>
          <a:p>
            <a:pPr indent="0">
              <a:buNone/>
            </a:pPr>
            <a:endParaRPr lang="de-DE" sz="1400" b="0" u="none" strike="noStrike">
              <a:solidFill>
                <a:srgbClr val="000000"/>
              </a:solidFill>
              <a:effectLst/>
              <a:uFillTx/>
              <a:latin typeface="Times New Roman"/>
            </a:endParaRPr>
          </a:p>
        </p:txBody>
      </p:sp>
      <p:pic>
        <p:nvPicPr>
          <p:cNvPr id="2" name="Grafik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1256" y="313147"/>
            <a:ext cx="5997039" cy="5266131"/>
          </a:xfrm>
          <a:prstGeom prst="rect">
            <a:avLst/>
          </a:prstGeom>
        </p:spPr>
      </p:pic>
      <p:sp>
        <p:nvSpPr>
          <p:cNvPr id="3" name="Textfeld 2"/>
          <p:cNvSpPr txBox="1"/>
          <p:nvPr/>
        </p:nvSpPr>
        <p:spPr>
          <a:xfrm>
            <a:off x="6282636" y="0"/>
            <a:ext cx="5909364" cy="6740307"/>
          </a:xfrm>
          <a:prstGeom prst="rect">
            <a:avLst/>
          </a:prstGeom>
          <a:solidFill>
            <a:schemeClr val="accent2">
              <a:lumMod val="60000"/>
              <a:lumOff val="40000"/>
            </a:schemeClr>
          </a:solidFill>
        </p:spPr>
        <p:txBody>
          <a:bodyPr wrap="square" rtlCol="0">
            <a:spAutoFit/>
          </a:bodyPr>
          <a:lstStyle/>
          <a:p>
            <a:r>
              <a:rPr lang="de-DE" sz="2400" dirty="0" smtClean="0"/>
              <a:t>Kommunaler  Wärmeplan Erlangen Innenstadt mit zahlreichen Anschlüssen  an das bestehende Wärmenetz der ESTW, Erweiterungspläne</a:t>
            </a:r>
          </a:p>
          <a:p>
            <a:r>
              <a:rPr lang="de-DE" sz="2400" b="1" dirty="0" smtClean="0"/>
              <a:t>Potentiale:</a:t>
            </a:r>
          </a:p>
          <a:p>
            <a:endParaRPr lang="de-DE" sz="2400" dirty="0"/>
          </a:p>
          <a:p>
            <a:r>
              <a:rPr lang="de-DE" sz="2400" dirty="0" smtClean="0"/>
              <a:t>Abwasserwärme-WP   ?%</a:t>
            </a:r>
          </a:p>
          <a:p>
            <a:r>
              <a:rPr lang="de-DE" sz="2400" dirty="0" smtClean="0"/>
              <a:t>(Fluss- Groß- Wärmepumpen 50% </a:t>
            </a:r>
            <a:r>
              <a:rPr lang="de-DE" sz="1600" dirty="0" smtClean="0"/>
              <a:t>siehe ET 18.9.26</a:t>
            </a:r>
            <a:r>
              <a:rPr lang="de-DE" sz="2400" dirty="0" smtClean="0"/>
              <a:t>)</a:t>
            </a:r>
          </a:p>
          <a:p>
            <a:r>
              <a:rPr lang="de-DE" sz="2400" dirty="0" smtClean="0"/>
              <a:t>Abwärme aus Industrie/Rechenzentren 25%</a:t>
            </a:r>
          </a:p>
          <a:p>
            <a:r>
              <a:rPr lang="de-DE" sz="2400" dirty="0" smtClean="0"/>
              <a:t>Spitzenlast:</a:t>
            </a:r>
          </a:p>
          <a:p>
            <a:r>
              <a:rPr lang="de-DE" sz="2400" dirty="0"/>
              <a:t> </a:t>
            </a:r>
            <a:r>
              <a:rPr lang="de-DE" sz="2400" dirty="0" smtClean="0"/>
              <a:t> Direktstrom  9%</a:t>
            </a:r>
          </a:p>
          <a:p>
            <a:r>
              <a:rPr lang="de-DE" sz="2400" dirty="0"/>
              <a:t> </a:t>
            </a:r>
            <a:r>
              <a:rPr lang="de-DE" sz="2400" dirty="0" smtClean="0"/>
              <a:t> Reg. Gase, Wasserstoff  7%</a:t>
            </a:r>
          </a:p>
          <a:p>
            <a:r>
              <a:rPr lang="de-DE" sz="2400" dirty="0"/>
              <a:t> </a:t>
            </a:r>
            <a:r>
              <a:rPr lang="de-DE" sz="2400" dirty="0" smtClean="0"/>
              <a:t> Biomasse 1%</a:t>
            </a:r>
            <a:br>
              <a:rPr lang="de-DE" sz="2400" dirty="0" smtClean="0"/>
            </a:br>
            <a:endParaRPr lang="de-DE" sz="2400" dirty="0"/>
          </a:p>
          <a:p>
            <a:r>
              <a:rPr lang="de-DE" sz="2400" dirty="0" smtClean="0"/>
              <a:t>Machbarkeitsstudien folgen</a:t>
            </a:r>
            <a:endParaRPr lang="de-DE" sz="2400" dirty="0"/>
          </a:p>
          <a:p>
            <a:endParaRPr lang="de-DE" sz="2400" dirty="0" smtClean="0"/>
          </a:p>
          <a:p>
            <a:r>
              <a:rPr lang="de-DE" sz="2400" dirty="0" smtClean="0"/>
              <a:t>Großes Problem ist die notwendige Temperaturabsenkung!</a:t>
            </a:r>
            <a:endParaRPr lang="de-DE" sz="2400" dirty="0"/>
          </a:p>
        </p:txBody>
      </p:sp>
      <p:sp>
        <p:nvSpPr>
          <p:cNvPr id="4" name="Textfeld 3"/>
          <p:cNvSpPr txBox="1"/>
          <p:nvPr/>
        </p:nvSpPr>
        <p:spPr>
          <a:xfrm>
            <a:off x="273958" y="5473585"/>
            <a:ext cx="5971634" cy="1384995"/>
          </a:xfrm>
          <a:prstGeom prst="rect">
            <a:avLst/>
          </a:prstGeom>
          <a:solidFill>
            <a:schemeClr val="bg1"/>
          </a:solidFill>
        </p:spPr>
        <p:txBody>
          <a:bodyPr wrap="square" rtlCol="0">
            <a:spAutoFit/>
          </a:bodyPr>
          <a:lstStyle/>
          <a:p>
            <a:r>
              <a:rPr lang="de-DE" sz="1400" dirty="0">
                <a:hlinkClick r:id="rId4"/>
              </a:rPr>
              <a:t>https://</a:t>
            </a:r>
            <a:r>
              <a:rPr lang="de-DE" sz="1400" dirty="0" smtClean="0">
                <a:hlinkClick r:id="rId4"/>
              </a:rPr>
              <a:t>erlangen.de/aktuelles/waermeplanung</a:t>
            </a:r>
            <a:r>
              <a:rPr lang="de-DE" sz="1400" dirty="0" smtClean="0"/>
              <a:t/>
            </a:r>
            <a:br>
              <a:rPr lang="de-DE" sz="1400" dirty="0" smtClean="0"/>
            </a:br>
            <a:endParaRPr lang="de-DE" sz="1400" dirty="0" smtClean="0"/>
          </a:p>
          <a:p>
            <a:r>
              <a:rPr lang="de-DE" sz="1400" dirty="0">
                <a:hlinkClick r:id="rId5"/>
              </a:rPr>
              <a:t>https://</a:t>
            </a:r>
            <a:r>
              <a:rPr lang="de-DE" sz="1400" dirty="0" smtClean="0">
                <a:hlinkClick r:id="rId5"/>
              </a:rPr>
              <a:t>media.canvayo.com/uploads/sites/28bfe2237fc03404d6dcd483e7efa90f/2025/07/energienutzungsplan_mit_schwerpunkt_kommunaler_waermeplan_04_2025_kurzversion.pdf</a:t>
            </a:r>
            <a:endParaRPr lang="de-DE" sz="1400" dirty="0" smtClean="0"/>
          </a:p>
          <a:p>
            <a:endParaRPr lang="de-DE" sz="1400" dirty="0" smtClean="0"/>
          </a:p>
        </p:txBody>
      </p:sp>
      <p:sp>
        <p:nvSpPr>
          <p:cNvPr id="5" name="Textfeld 4"/>
          <p:cNvSpPr txBox="1"/>
          <p:nvPr/>
        </p:nvSpPr>
        <p:spPr>
          <a:xfrm>
            <a:off x="4768667" y="4536581"/>
            <a:ext cx="1593130" cy="646331"/>
          </a:xfrm>
          <a:prstGeom prst="rect">
            <a:avLst/>
          </a:prstGeom>
          <a:noFill/>
        </p:spPr>
        <p:txBody>
          <a:bodyPr wrap="square" rtlCol="0">
            <a:spAutoFit/>
          </a:bodyPr>
          <a:lstStyle/>
          <a:p>
            <a:r>
              <a:rPr lang="de-DE" dirty="0" smtClean="0">
                <a:solidFill>
                  <a:schemeClr val="bg1"/>
                </a:solidFill>
              </a:rPr>
              <a:t>Bild:</a:t>
            </a:r>
          </a:p>
          <a:p>
            <a:r>
              <a:rPr lang="de-DE" dirty="0" smtClean="0">
                <a:solidFill>
                  <a:schemeClr val="bg1"/>
                </a:solidFill>
              </a:rPr>
              <a:t>Bayern Atlas</a:t>
            </a:r>
            <a:endParaRPr lang="de-DE" dirty="0">
              <a:solidFill>
                <a:schemeClr val="bg1"/>
              </a:solidFill>
            </a:endParaRPr>
          </a:p>
        </p:txBody>
      </p:sp>
      <p:sp>
        <p:nvSpPr>
          <p:cNvPr id="6" name="Ellipse 5"/>
          <p:cNvSpPr/>
          <p:nvPr/>
        </p:nvSpPr>
        <p:spPr>
          <a:xfrm>
            <a:off x="2899954" y="2377440"/>
            <a:ext cx="1306286" cy="1358537"/>
          </a:xfrm>
          <a:prstGeom prst="ellipse">
            <a:avLst/>
          </a:prstGeom>
          <a:solidFill>
            <a:schemeClr val="accent1">
              <a:alpha val="39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93882126"/>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Textfeld 1"/>
          <p:cNvSpPr/>
          <p:nvPr/>
        </p:nvSpPr>
        <p:spPr>
          <a:xfrm>
            <a:off x="8631360" y="1639440"/>
            <a:ext cx="3275640" cy="39697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800" b="1" u="none" strike="noStrike" dirty="0">
                <a:solidFill>
                  <a:srgbClr val="FF0000"/>
                </a:solidFill>
                <a:effectLst/>
                <a:uFillTx/>
                <a:latin typeface="Calibri"/>
              </a:rPr>
              <a:t>Groß- WP im Parkhaus geplant</a:t>
            </a:r>
            <a:endParaRPr lang="de-DE" sz="1800" b="0" u="none" strike="noStrike" dirty="0">
              <a:solidFill>
                <a:srgbClr val="000000"/>
              </a:solidFill>
              <a:effectLst/>
              <a:uFillTx/>
              <a:latin typeface="Arial"/>
            </a:endParaRPr>
          </a:p>
          <a:p>
            <a:pPr defTabSz="914400">
              <a:lnSpc>
                <a:spcPct val="100000"/>
              </a:lnSpc>
            </a:pPr>
            <a:endParaRPr lang="de-DE" sz="1800" b="0" u="none" strike="noStrike" dirty="0">
              <a:solidFill>
                <a:srgbClr val="000000"/>
              </a:solidFill>
              <a:effectLst/>
              <a:uFillTx/>
              <a:latin typeface="Arial"/>
            </a:endParaRPr>
          </a:p>
          <a:p>
            <a:pPr defTabSz="914400">
              <a:lnSpc>
                <a:spcPct val="100000"/>
              </a:lnSpc>
            </a:pPr>
            <a:r>
              <a:rPr lang="de-DE" sz="1800" b="0" u="none" strike="noStrike" dirty="0">
                <a:solidFill>
                  <a:schemeClr val="dk1"/>
                </a:solidFill>
                <a:effectLst/>
                <a:uFillTx/>
                <a:latin typeface="Calibri"/>
              </a:rPr>
              <a:t>fast nur kleine Wohneinheiten, momentan </a:t>
            </a:r>
            <a:r>
              <a:rPr sz="1800" dirty="0"/>
              <a:t/>
            </a:r>
            <a:br>
              <a:rPr sz="1800" dirty="0"/>
            </a:br>
            <a:r>
              <a:rPr lang="de-DE" sz="1800" b="0" u="none" strike="noStrike" dirty="0">
                <a:solidFill>
                  <a:schemeClr val="dk1"/>
                </a:solidFill>
                <a:effectLst/>
                <a:uFillTx/>
                <a:latin typeface="Calibri"/>
              </a:rPr>
              <a:t>mit Erdgasversorgung</a:t>
            </a:r>
            <a:endParaRPr lang="de-DE" sz="1800" b="0" u="none" strike="noStrike" dirty="0">
              <a:solidFill>
                <a:srgbClr val="000000"/>
              </a:solidFill>
              <a:effectLst/>
              <a:uFillTx/>
              <a:latin typeface="Arial"/>
            </a:endParaRPr>
          </a:p>
          <a:p>
            <a:pPr defTabSz="914400">
              <a:lnSpc>
                <a:spcPct val="100000"/>
              </a:lnSpc>
            </a:pPr>
            <a:endParaRPr lang="de-DE" sz="1800" b="0" u="none" strike="noStrike" dirty="0">
              <a:solidFill>
                <a:srgbClr val="000000"/>
              </a:solidFill>
              <a:effectLst/>
              <a:uFillTx/>
              <a:latin typeface="Arial"/>
            </a:endParaRPr>
          </a:p>
          <a:p>
            <a:pPr defTabSz="914400">
              <a:lnSpc>
                <a:spcPct val="100000"/>
              </a:lnSpc>
            </a:pPr>
            <a:r>
              <a:rPr lang="de-DE" sz="1800" b="1" u="none" strike="noStrike" dirty="0">
                <a:solidFill>
                  <a:srgbClr val="FF0000"/>
                </a:solidFill>
                <a:effectLst/>
                <a:uFillTx/>
                <a:latin typeface="Calibri"/>
              </a:rPr>
              <a:t>wären da statt einem Wärmenetz nicht dezentrale Wärmepumpen vorteilhafter?</a:t>
            </a:r>
            <a:endParaRPr lang="de-DE" sz="1800" b="1" u="none" strike="noStrike" dirty="0">
              <a:solidFill>
                <a:srgbClr val="FF0000"/>
              </a:solidFill>
              <a:effectLst/>
              <a:uFillTx/>
              <a:latin typeface="Arial"/>
            </a:endParaRPr>
          </a:p>
          <a:p>
            <a:pPr defTabSz="914400">
              <a:lnSpc>
                <a:spcPct val="100000"/>
              </a:lnSpc>
            </a:pPr>
            <a:endParaRPr lang="de-DE" sz="1800" b="0" u="none" strike="noStrike" dirty="0">
              <a:solidFill>
                <a:srgbClr val="000000"/>
              </a:solidFill>
              <a:effectLst/>
              <a:uFillTx/>
              <a:latin typeface="Arial"/>
            </a:endParaRPr>
          </a:p>
          <a:p>
            <a:pPr defTabSz="914400">
              <a:lnSpc>
                <a:spcPct val="100000"/>
              </a:lnSpc>
            </a:pPr>
            <a:r>
              <a:rPr lang="de-DE" sz="1800" b="0" u="none" strike="noStrike" dirty="0">
                <a:solidFill>
                  <a:schemeClr val="dk1"/>
                </a:solidFill>
                <a:effectLst/>
                <a:uFillTx/>
                <a:latin typeface="Calibri"/>
              </a:rPr>
              <a:t>+ Keine Erdarbeiten, </a:t>
            </a:r>
            <a:endParaRPr lang="de-DE" sz="1800" b="0" u="none" strike="noStrike" dirty="0">
              <a:solidFill>
                <a:srgbClr val="000000"/>
              </a:solidFill>
              <a:effectLst/>
              <a:uFillTx/>
              <a:latin typeface="Arial"/>
            </a:endParaRPr>
          </a:p>
          <a:p>
            <a:pPr defTabSz="914400">
              <a:lnSpc>
                <a:spcPct val="100000"/>
              </a:lnSpc>
            </a:pPr>
            <a:r>
              <a:rPr lang="de-DE" sz="1800" b="0" u="none" strike="noStrike" dirty="0">
                <a:solidFill>
                  <a:schemeClr val="dk1"/>
                </a:solidFill>
                <a:effectLst/>
                <a:uFillTx/>
                <a:latin typeface="Calibri"/>
              </a:rPr>
              <a:t>+ höhere Effizienz usw.</a:t>
            </a:r>
            <a:endParaRPr lang="de-DE" sz="1800" b="0" u="none" strike="noStrike" dirty="0">
              <a:solidFill>
                <a:srgbClr val="000000"/>
              </a:solidFill>
              <a:effectLst/>
              <a:uFillTx/>
              <a:latin typeface="Arial"/>
            </a:endParaRPr>
          </a:p>
          <a:p>
            <a:pPr defTabSz="914400">
              <a:lnSpc>
                <a:spcPct val="100000"/>
              </a:lnSpc>
            </a:pPr>
            <a:endParaRPr lang="de-DE" sz="1800" b="0" u="none" strike="noStrike" dirty="0">
              <a:solidFill>
                <a:srgbClr val="000000"/>
              </a:solidFill>
              <a:effectLst/>
              <a:uFillTx/>
              <a:latin typeface="Arial"/>
            </a:endParaRPr>
          </a:p>
          <a:p>
            <a:pPr defTabSz="914400">
              <a:lnSpc>
                <a:spcPct val="100000"/>
              </a:lnSpc>
            </a:pPr>
            <a:r>
              <a:rPr lang="de-DE" sz="1800" b="0" u="none" strike="noStrike" dirty="0">
                <a:solidFill>
                  <a:schemeClr val="dk1"/>
                </a:solidFill>
                <a:effectLst/>
                <a:uFillTx/>
                <a:latin typeface="Calibri"/>
              </a:rPr>
              <a:t>(Clusterbildung durch ESTW?)</a:t>
            </a:r>
            <a:endParaRPr lang="de-DE" sz="1800" b="0" u="none" strike="noStrike" dirty="0">
              <a:solidFill>
                <a:srgbClr val="000000"/>
              </a:solidFill>
              <a:effectLst/>
              <a:uFillTx/>
              <a:latin typeface="Arial"/>
            </a:endParaRPr>
          </a:p>
        </p:txBody>
      </p:sp>
      <p:sp>
        <p:nvSpPr>
          <p:cNvPr id="146" name="Textfeld 4"/>
          <p:cNvSpPr/>
          <p:nvPr/>
        </p:nvSpPr>
        <p:spPr>
          <a:xfrm>
            <a:off x="8386200" y="0"/>
            <a:ext cx="2212200" cy="953280"/>
          </a:xfrm>
          <a:prstGeom prst="rect">
            <a:avLst/>
          </a:prstGeom>
          <a:solidFill>
            <a:srgbClr val="FFC000"/>
          </a:solidFill>
          <a:ln w="0">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a:solidFill>
                  <a:srgbClr val="C00000"/>
                </a:solidFill>
                <a:effectLst/>
                <a:uFillTx/>
                <a:latin typeface="Calibri"/>
              </a:rPr>
              <a:t>Alterlangen</a:t>
            </a:r>
            <a:endParaRPr lang="de-DE" sz="2800" b="0" u="none" strike="noStrike">
              <a:solidFill>
                <a:srgbClr val="000000"/>
              </a:solidFill>
              <a:effectLst/>
              <a:uFillTx/>
              <a:latin typeface="Arial"/>
            </a:endParaRPr>
          </a:p>
          <a:p>
            <a:pPr defTabSz="914400">
              <a:lnSpc>
                <a:spcPct val="100000"/>
              </a:lnSpc>
            </a:pPr>
            <a:r>
              <a:rPr lang="de-DE" sz="2800" b="1" u="none" strike="noStrike">
                <a:solidFill>
                  <a:srgbClr val="C00000"/>
                </a:solidFill>
                <a:effectLst/>
                <a:uFillTx/>
                <a:latin typeface="Calibri"/>
              </a:rPr>
              <a:t>Skt. Johann</a:t>
            </a:r>
            <a:endParaRPr lang="de-DE" sz="2800" b="0" u="none" strike="noStrike">
              <a:solidFill>
                <a:srgbClr val="000000"/>
              </a:solidFill>
              <a:effectLst/>
              <a:uFillTx/>
              <a:latin typeface="Arial"/>
            </a:endParaRPr>
          </a:p>
        </p:txBody>
      </p:sp>
      <p:sp>
        <p:nvSpPr>
          <p:cNvPr id="149" name="Textfeld 2"/>
          <p:cNvSpPr/>
          <p:nvPr/>
        </p:nvSpPr>
        <p:spPr>
          <a:xfrm>
            <a:off x="10948680" y="6294960"/>
            <a:ext cx="1242360" cy="52236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400" b="0" u="none" strike="noStrike">
                <a:solidFill>
                  <a:schemeClr val="dk1"/>
                </a:solidFill>
                <a:effectLst/>
                <a:uFillTx/>
                <a:latin typeface="Calibri"/>
              </a:rPr>
              <a:t>Bilder: </a:t>
            </a:r>
            <a:endParaRPr lang="de-DE" sz="1400" b="0" u="none" strike="noStrike">
              <a:solidFill>
                <a:srgbClr val="000000"/>
              </a:solidFill>
              <a:effectLst/>
              <a:uFillTx/>
              <a:latin typeface="Arial"/>
            </a:endParaRPr>
          </a:p>
          <a:p>
            <a:pPr defTabSz="914400">
              <a:lnSpc>
                <a:spcPct val="100000"/>
              </a:lnSpc>
            </a:pPr>
            <a:r>
              <a:rPr lang="de-DE" sz="1400" b="0" u="none" strike="noStrike">
                <a:solidFill>
                  <a:schemeClr val="dk1"/>
                </a:solidFill>
                <a:effectLst/>
                <a:uFillTx/>
                <a:latin typeface="Calibri"/>
              </a:rPr>
              <a:t>Bayern Atlas</a:t>
            </a:r>
            <a:endParaRPr lang="de-DE" sz="1400" b="0" u="none" strike="noStrike">
              <a:solidFill>
                <a:srgbClr val="000000"/>
              </a:solidFill>
              <a:effectLst/>
              <a:uFillTx/>
              <a:latin typeface="Arial"/>
            </a:endParaRPr>
          </a:p>
        </p:txBody>
      </p:sp>
      <p:sp>
        <p:nvSpPr>
          <p:cNvPr id="4" name="Freihandform 3"/>
          <p:cNvSpPr/>
          <p:nvPr/>
        </p:nvSpPr>
        <p:spPr>
          <a:xfrm>
            <a:off x="8577943" y="1410789"/>
            <a:ext cx="504959" cy="236878"/>
          </a:xfrm>
          <a:custGeom>
            <a:avLst/>
            <a:gdLst>
              <a:gd name="connsiteX0" fmla="*/ 0 w 504959"/>
              <a:gd name="connsiteY0" fmla="*/ 104502 h 236878"/>
              <a:gd name="connsiteX1" fmla="*/ 261257 w 504959"/>
              <a:gd name="connsiteY1" fmla="*/ 0 h 236878"/>
            </a:gdLst>
            <a:ahLst/>
            <a:cxnLst>
              <a:cxn ang="0">
                <a:pos x="connsiteX0" y="connsiteY0"/>
              </a:cxn>
              <a:cxn ang="0">
                <a:pos x="connsiteX1" y="connsiteY1"/>
              </a:cxn>
            </a:cxnLst>
            <a:rect l="l" t="t" r="r" b="b"/>
            <a:pathLst>
              <a:path w="504959" h="236878">
                <a:moveTo>
                  <a:pt x="0" y="104502"/>
                </a:moveTo>
                <a:cubicBezTo>
                  <a:pt x="384628" y="233679"/>
                  <a:pt x="769257" y="362857"/>
                  <a:pt x="261257"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3" name="Grafik 2"/>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51829" y="142413"/>
            <a:ext cx="7324725" cy="664845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additive="repl">
                                        <p:cTn id="7" dur="500" fill="hold"/>
                                        <p:tgtEl>
                                          <p:spTgt spid="145"/>
                                        </p:tgtEl>
                                        <p:attrNameLst>
                                          <p:attrName>ppt_x</p:attrName>
                                        </p:attrNameLst>
                                      </p:cBhvr>
                                      <p:tavLst>
                                        <p:tav tm="0">
                                          <p:val>
                                            <p:strVal val="#ppt_x"/>
                                          </p:val>
                                        </p:tav>
                                        <p:tav tm="100000">
                                          <p:val>
                                            <p:strVal val="#ppt_x"/>
                                          </p:val>
                                        </p:tav>
                                      </p:tavLst>
                                    </p:anim>
                                    <p:anim calcmode="lin" valueType="num">
                                      <p:cBhvr additive="repl">
                                        <p:cTn id="8" dur="500" fill="hold"/>
                                        <p:tgtEl>
                                          <p:spTgt spid="1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Textfeld 2"/>
          <p:cNvSpPr/>
          <p:nvPr/>
        </p:nvSpPr>
        <p:spPr>
          <a:xfrm>
            <a:off x="0" y="5936124"/>
            <a:ext cx="12191040" cy="921876"/>
          </a:xfrm>
          <a:prstGeom prst="rect">
            <a:avLst/>
          </a:prstGeom>
          <a:solidFill>
            <a:srgbClr val="FF9900"/>
          </a:solid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de-DE" sz="1800" b="1" u="none" strike="noStrike" dirty="0">
                <a:solidFill>
                  <a:schemeClr val="dk1"/>
                </a:solidFill>
                <a:effectLst/>
                <a:uFillTx/>
                <a:latin typeface="Calibri"/>
              </a:rPr>
              <a:t>Ortsbeiratssitzung 19.3.2026: </a:t>
            </a:r>
            <a:r>
              <a:rPr sz="1800" dirty="0"/>
              <a:t/>
            </a:r>
            <a:br>
              <a:rPr sz="1800" dirty="0"/>
            </a:br>
            <a:r>
              <a:rPr lang="de-DE" sz="1800" b="0" u="none" strike="noStrike" dirty="0">
                <a:solidFill>
                  <a:schemeClr val="dk1"/>
                </a:solidFill>
                <a:effectLst/>
                <a:uFillTx/>
                <a:latin typeface="Calibri"/>
              </a:rPr>
              <a:t>ESTW </a:t>
            </a:r>
            <a:r>
              <a:rPr lang="de-DE" sz="1800" b="0" u="none" strike="noStrike" dirty="0" smtClean="0">
                <a:solidFill>
                  <a:schemeClr val="dk1"/>
                </a:solidFill>
                <a:effectLst/>
                <a:uFillTx/>
                <a:latin typeface="Calibri"/>
              </a:rPr>
              <a:t>Vortragender hat </a:t>
            </a:r>
            <a:r>
              <a:rPr lang="de-DE" sz="1800" b="0" u="none" strike="noStrike" dirty="0">
                <a:solidFill>
                  <a:schemeClr val="dk1"/>
                </a:solidFill>
                <a:effectLst/>
                <a:uFillTx/>
                <a:latin typeface="Calibri"/>
              </a:rPr>
              <a:t>dabei Frage nach Interessenten gestellt, aber </a:t>
            </a:r>
            <a:r>
              <a:rPr lang="de-DE" sz="1800" b="1" u="none" strike="noStrike" dirty="0">
                <a:solidFill>
                  <a:srgbClr val="FF0000"/>
                </a:solidFill>
                <a:effectLst/>
                <a:uFillTx/>
                <a:latin typeface="Calibri"/>
              </a:rPr>
              <a:t>ohne</a:t>
            </a:r>
            <a:r>
              <a:rPr lang="de-DE" sz="1800" b="0" u="none" strike="noStrike" dirty="0">
                <a:solidFill>
                  <a:schemeClr val="dk1"/>
                </a:solidFill>
                <a:effectLst/>
                <a:uFillTx/>
                <a:latin typeface="Calibri"/>
              </a:rPr>
              <a:t> dabei </a:t>
            </a:r>
            <a:r>
              <a:rPr lang="de-DE" sz="1800" b="0" u="none" strike="noStrike" dirty="0" smtClean="0">
                <a:solidFill>
                  <a:schemeClr val="dk1"/>
                </a:solidFill>
                <a:effectLst/>
                <a:uFillTx/>
                <a:latin typeface="Calibri"/>
              </a:rPr>
              <a:t>konkrete </a:t>
            </a:r>
            <a:r>
              <a:rPr lang="de-DE" sz="1800" b="0" u="none" strike="noStrike" dirty="0">
                <a:solidFill>
                  <a:schemeClr val="dk1"/>
                </a:solidFill>
                <a:effectLst/>
                <a:uFillTx/>
                <a:latin typeface="Calibri"/>
              </a:rPr>
              <a:t>Fakten zum Netz genannt zu haben</a:t>
            </a:r>
            <a:r>
              <a:rPr lang="de-DE" sz="1800" b="0" u="none" strike="noStrike" dirty="0" smtClean="0">
                <a:solidFill>
                  <a:schemeClr val="dk1"/>
                </a:solidFill>
                <a:effectLst/>
                <a:uFillTx/>
                <a:latin typeface="Calibri"/>
              </a:rPr>
              <a:t>!</a:t>
            </a:r>
            <a:br>
              <a:rPr lang="de-DE" sz="1800" b="0" u="none" strike="noStrike" dirty="0" smtClean="0">
                <a:solidFill>
                  <a:schemeClr val="dk1"/>
                </a:solidFill>
                <a:effectLst/>
                <a:uFillTx/>
                <a:latin typeface="Calibri"/>
              </a:rPr>
            </a:br>
            <a:r>
              <a:rPr lang="de-DE" sz="1800" b="0" u="none" strike="noStrike" dirty="0" smtClean="0">
                <a:solidFill>
                  <a:schemeClr val="dk1"/>
                </a:solidFill>
                <a:effectLst/>
                <a:uFillTx/>
                <a:latin typeface="Calibri"/>
              </a:rPr>
              <a:t>Auch auf der sehr gut ausgearbeiteten </a:t>
            </a:r>
            <a:r>
              <a:rPr lang="de-DE" sz="1800" b="1" u="none" strike="noStrike" dirty="0" smtClean="0">
                <a:solidFill>
                  <a:schemeClr val="dk1"/>
                </a:solidFill>
                <a:effectLst/>
                <a:uFillTx/>
                <a:latin typeface="Calibri"/>
              </a:rPr>
              <a:t>Stadtteilinfo</a:t>
            </a:r>
            <a:r>
              <a:rPr lang="de-DE" sz="1800" b="0" u="none" strike="noStrike" dirty="0" smtClean="0">
                <a:solidFill>
                  <a:schemeClr val="dk1"/>
                </a:solidFill>
                <a:effectLst/>
                <a:uFillTx/>
                <a:latin typeface="Calibri"/>
              </a:rPr>
              <a:t> am 26.4.2026 kein Hinweis auf die Effizienz</a:t>
            </a:r>
            <a:endParaRPr lang="de-DE" sz="1800" b="0" u="none" strike="noStrike" dirty="0">
              <a:solidFill>
                <a:srgbClr val="000000"/>
              </a:solidFill>
              <a:effectLst/>
              <a:uFillTx/>
              <a:latin typeface="Arial"/>
            </a:endParaRPr>
          </a:p>
        </p:txBody>
      </p:sp>
      <p:sp>
        <p:nvSpPr>
          <p:cNvPr id="156" name="Textfeld 3"/>
          <p:cNvSpPr/>
          <p:nvPr/>
        </p:nvSpPr>
        <p:spPr>
          <a:xfrm>
            <a:off x="460440" y="222480"/>
            <a:ext cx="3081240" cy="583920"/>
          </a:xfrm>
          <a:prstGeom prst="rect">
            <a:avLst/>
          </a:prstGeom>
          <a:solidFill>
            <a:srgbClr val="99FFCC"/>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a:solidFill>
                  <a:srgbClr val="C00000"/>
                </a:solidFill>
                <a:effectLst/>
                <a:uFillTx/>
                <a:latin typeface="Calibri"/>
              </a:rPr>
              <a:t>“</a:t>
            </a:r>
            <a:r>
              <a:rPr lang="de-DE" sz="3200" b="1" u="none" strike="noStrike">
                <a:solidFill>
                  <a:srgbClr val="C00000"/>
                </a:solidFill>
                <a:effectLst/>
                <a:uFillTx/>
                <a:latin typeface="Calibri"/>
              </a:rPr>
              <a:t>Eignungsgebiet“</a:t>
            </a:r>
            <a:r>
              <a:rPr lang="de-DE" sz="2800" b="1" u="none" strike="noStrike">
                <a:solidFill>
                  <a:schemeClr val="dk1"/>
                </a:solidFill>
                <a:effectLst/>
                <a:uFillTx/>
                <a:latin typeface="Calibri"/>
              </a:rPr>
              <a:t>                            </a:t>
            </a:r>
            <a:endParaRPr lang="de-DE" sz="2800" b="0" u="none" strike="noStrike">
              <a:solidFill>
                <a:srgbClr val="000000"/>
              </a:solidFill>
              <a:effectLst/>
              <a:uFillTx/>
              <a:latin typeface="Arial"/>
            </a:endParaRPr>
          </a:p>
        </p:txBody>
      </p:sp>
      <p:pic>
        <p:nvPicPr>
          <p:cNvPr id="157" name="Grafik 4"/>
          <p:cNvPicPr/>
          <p:nvPr/>
        </p:nvPicPr>
        <p:blipFill>
          <a:blip r:embed="rId2" cstate="email">
            <a:extLst>
              <a:ext uri="{28A0092B-C50C-407E-A947-70E740481C1C}">
                <a14:useLocalDpi xmlns:a14="http://schemas.microsoft.com/office/drawing/2010/main"/>
              </a:ext>
            </a:extLst>
          </a:blip>
          <a:srcRect/>
          <a:stretch/>
        </p:blipFill>
        <p:spPr>
          <a:xfrm>
            <a:off x="0" y="0"/>
            <a:ext cx="9842400" cy="5886720"/>
          </a:xfrm>
          <a:prstGeom prst="rect">
            <a:avLst/>
          </a:prstGeom>
          <a:noFill/>
          <a:ln w="0">
            <a:noFill/>
          </a:ln>
        </p:spPr>
      </p:pic>
      <p:pic>
        <p:nvPicPr>
          <p:cNvPr id="158" name="Grafik 5"/>
          <p:cNvPicPr/>
          <p:nvPr/>
        </p:nvPicPr>
        <p:blipFill>
          <a:blip r:embed="rId3" cstate="email">
            <a:extLst>
              <a:ext uri="{28A0092B-C50C-407E-A947-70E740481C1C}">
                <a14:useLocalDpi xmlns:a14="http://schemas.microsoft.com/office/drawing/2010/main"/>
              </a:ext>
            </a:extLst>
          </a:blip>
          <a:srcRect l="-3234"/>
          <a:stretch/>
        </p:blipFill>
        <p:spPr>
          <a:xfrm>
            <a:off x="0" y="1029600"/>
            <a:ext cx="6990480" cy="4857120"/>
          </a:xfrm>
          <a:prstGeom prst="rect">
            <a:avLst/>
          </a:prstGeom>
          <a:noFill/>
          <a:ln w="0">
            <a:noFill/>
          </a:ln>
        </p:spPr>
      </p:pic>
      <p:sp>
        <p:nvSpPr>
          <p:cNvPr id="159" name="Textfeld 1"/>
          <p:cNvSpPr/>
          <p:nvPr/>
        </p:nvSpPr>
        <p:spPr>
          <a:xfrm>
            <a:off x="9981720" y="788760"/>
            <a:ext cx="2209320" cy="5077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000" b="1" u="none" strike="noStrike">
                <a:solidFill>
                  <a:srgbClr val="0070C0"/>
                </a:solidFill>
                <a:effectLst/>
                <a:uFillTx/>
                <a:latin typeface="Calibri"/>
              </a:rPr>
              <a:t>ESTW:</a:t>
            </a:r>
            <a:endParaRPr lang="de-DE" sz="2000" b="0" u="none" strike="noStrike">
              <a:solidFill>
                <a:srgbClr val="000000"/>
              </a:solidFill>
              <a:effectLst/>
              <a:uFillTx/>
              <a:latin typeface="Arial"/>
            </a:endParaRPr>
          </a:p>
          <a:p>
            <a:pPr defTabSz="914400">
              <a:lnSpc>
                <a:spcPct val="100000"/>
              </a:lnSpc>
            </a:pPr>
            <a:endParaRPr lang="de-DE" sz="1800" b="0" u="none" strike="noStrike">
              <a:solidFill>
                <a:srgbClr val="000000"/>
              </a:solidFill>
              <a:effectLst/>
              <a:uFillTx/>
              <a:latin typeface="Arial"/>
            </a:endParaRPr>
          </a:p>
          <a:p>
            <a:pPr defTabSz="914400">
              <a:lnSpc>
                <a:spcPct val="100000"/>
              </a:lnSpc>
            </a:pPr>
            <a:r>
              <a:rPr lang="de-DE" sz="1800" b="0" u="none" strike="noStrike">
                <a:solidFill>
                  <a:schemeClr val="dk1"/>
                </a:solidFill>
                <a:effectLst/>
                <a:uFillTx/>
                <a:latin typeface="Calibri"/>
              </a:rPr>
              <a:t>ca. 500 Wohneinheiten</a:t>
            </a:r>
            <a:endParaRPr lang="de-DE" sz="1800" b="0" u="none" strike="noStrike">
              <a:solidFill>
                <a:srgbClr val="000000"/>
              </a:solidFill>
              <a:effectLst/>
              <a:uFillTx/>
              <a:latin typeface="Arial"/>
            </a:endParaRPr>
          </a:p>
          <a:p>
            <a:pPr defTabSz="914400">
              <a:lnSpc>
                <a:spcPct val="100000"/>
              </a:lnSpc>
            </a:pPr>
            <a:endParaRPr lang="de-DE" sz="1800" b="0" u="none" strike="noStrike">
              <a:solidFill>
                <a:srgbClr val="000000"/>
              </a:solidFill>
              <a:effectLst/>
              <a:uFillTx/>
              <a:latin typeface="Arial"/>
            </a:endParaRPr>
          </a:p>
          <a:p>
            <a:pPr defTabSz="914400">
              <a:lnSpc>
                <a:spcPct val="100000"/>
              </a:lnSpc>
            </a:pPr>
            <a:r>
              <a:rPr lang="de-DE" sz="1800" b="0" u="none" strike="noStrike">
                <a:solidFill>
                  <a:schemeClr val="dk1"/>
                </a:solidFill>
                <a:effectLst/>
                <a:uFillTx/>
                <a:latin typeface="Calibri"/>
              </a:rPr>
              <a:t>hohe Wärmedichte</a:t>
            </a:r>
            <a:endParaRPr lang="de-DE" sz="1800" b="0" u="none" strike="noStrike">
              <a:solidFill>
                <a:srgbClr val="000000"/>
              </a:solidFill>
              <a:effectLst/>
              <a:uFillTx/>
              <a:latin typeface="Arial"/>
            </a:endParaRPr>
          </a:p>
          <a:p>
            <a:pPr defTabSz="914400">
              <a:lnSpc>
                <a:spcPct val="100000"/>
              </a:lnSpc>
            </a:pPr>
            <a:endParaRPr lang="de-DE" sz="1800" b="0" u="none" strike="noStrike">
              <a:solidFill>
                <a:srgbClr val="000000"/>
              </a:solidFill>
              <a:effectLst/>
              <a:uFillTx/>
              <a:latin typeface="Arial"/>
            </a:endParaRPr>
          </a:p>
          <a:p>
            <a:pPr defTabSz="914400">
              <a:lnSpc>
                <a:spcPct val="100000"/>
              </a:lnSpc>
            </a:pPr>
            <a:r>
              <a:rPr lang="de-DE" sz="1800" b="0" u="none" strike="noStrike">
                <a:solidFill>
                  <a:schemeClr val="dk1"/>
                </a:solidFill>
                <a:effectLst/>
                <a:uFillTx/>
                <a:latin typeface="Calibri"/>
              </a:rPr>
              <a:t>erste Kontaktaufnahme mit Hausverwaltungen in 2025</a:t>
            </a:r>
            <a:endParaRPr lang="de-DE" sz="1800" b="0" u="none" strike="noStrike">
              <a:solidFill>
                <a:srgbClr val="000000"/>
              </a:solidFill>
              <a:effectLst/>
              <a:uFillTx/>
              <a:latin typeface="Arial"/>
            </a:endParaRPr>
          </a:p>
          <a:p>
            <a:pPr defTabSz="914400">
              <a:lnSpc>
                <a:spcPct val="100000"/>
              </a:lnSpc>
            </a:pPr>
            <a:endParaRPr lang="de-DE" sz="1800" b="0" u="none" strike="noStrike">
              <a:solidFill>
                <a:srgbClr val="000000"/>
              </a:solidFill>
              <a:effectLst/>
              <a:uFillTx/>
              <a:latin typeface="Arial"/>
            </a:endParaRPr>
          </a:p>
          <a:p>
            <a:pPr defTabSz="914400">
              <a:lnSpc>
                <a:spcPct val="100000"/>
              </a:lnSpc>
            </a:pPr>
            <a:r>
              <a:rPr lang="de-DE" sz="1800" b="0" u="none" strike="noStrike">
                <a:solidFill>
                  <a:schemeClr val="dk1"/>
                </a:solidFill>
                <a:effectLst/>
                <a:uFillTx/>
                <a:latin typeface="Calibri"/>
              </a:rPr>
              <a:t>Technische Machbarkeitsstudie in Arbeit</a:t>
            </a:r>
            <a:endParaRPr lang="de-DE" sz="1800" b="0" u="none" strike="noStrike">
              <a:solidFill>
                <a:srgbClr val="000000"/>
              </a:solidFill>
              <a:effectLst/>
              <a:uFillTx/>
              <a:latin typeface="Arial"/>
            </a:endParaRPr>
          </a:p>
          <a:p>
            <a:pPr defTabSz="914400">
              <a:lnSpc>
                <a:spcPct val="100000"/>
              </a:lnSpc>
            </a:pPr>
            <a:endParaRPr lang="de-DE" sz="1800" b="0" u="none" strike="noStrike">
              <a:solidFill>
                <a:srgbClr val="000000"/>
              </a:solidFill>
              <a:effectLst/>
              <a:uFillTx/>
              <a:latin typeface="Arial"/>
            </a:endParaRPr>
          </a:p>
          <a:p>
            <a:pPr defTabSz="914400">
              <a:lnSpc>
                <a:spcPct val="100000"/>
              </a:lnSpc>
            </a:pPr>
            <a:r>
              <a:rPr lang="de-DE" sz="1800" b="0" u="none" strike="noStrike">
                <a:solidFill>
                  <a:schemeClr val="dk1"/>
                </a:solidFill>
                <a:effectLst/>
                <a:uFillTx/>
                <a:latin typeface="Calibri"/>
              </a:rPr>
              <a:t>Umfrage </a:t>
            </a:r>
            <a:r>
              <a:rPr lang="de-DE" sz="1800" b="0" u="none" strike="noStrike">
                <a:solidFill>
                  <a:srgbClr val="0070C0"/>
                </a:solidFill>
                <a:effectLst/>
                <a:uFillTx/>
                <a:latin typeface="Calibri"/>
              </a:rPr>
              <a:t>im 2. Quartal 2026</a:t>
            </a:r>
            <a:endParaRPr lang="de-DE" sz="1800" b="0" u="none" strike="noStrike">
              <a:solidFill>
                <a:srgbClr val="000000"/>
              </a:solidFill>
              <a:effectLst/>
              <a:uFillTx/>
              <a:latin typeface="Arial"/>
            </a:endParaRPr>
          </a:p>
        </p:txBody>
      </p:sp>
      <p:cxnSp>
        <p:nvCxnSpPr>
          <p:cNvPr id="160" name="Gerade Verbindung mit Pfeil 7"/>
          <p:cNvCxnSpPr/>
          <p:nvPr/>
        </p:nvCxnSpPr>
        <p:spPr>
          <a:xfrm flipH="1">
            <a:off x="9509760" y="5866200"/>
            <a:ext cx="945000" cy="428722"/>
          </a:xfrm>
          <a:prstGeom prst="straightConnector1">
            <a:avLst/>
          </a:prstGeom>
          <a:ln w="28575">
            <a:solidFill>
              <a:srgbClr val="5B9BD5"/>
            </a:solidFill>
            <a:round/>
            <a:tailEnd type="triangle" w="med" len="med"/>
          </a:ln>
        </p:spPr>
      </p:cxnSp>
      <p:sp>
        <p:nvSpPr>
          <p:cNvPr id="161" name="Textfeld 10"/>
          <p:cNvSpPr/>
          <p:nvPr/>
        </p:nvSpPr>
        <p:spPr>
          <a:xfrm>
            <a:off x="368280" y="333720"/>
            <a:ext cx="3081240" cy="1076400"/>
          </a:xfrm>
          <a:prstGeom prst="rect">
            <a:avLst/>
          </a:prstGeom>
          <a:solidFill>
            <a:srgbClr val="99FFCC"/>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a:solidFill>
                  <a:srgbClr val="C00000"/>
                </a:solidFill>
                <a:effectLst/>
                <a:uFillTx/>
                <a:latin typeface="Calibri"/>
              </a:rPr>
              <a:t>“</a:t>
            </a:r>
            <a:r>
              <a:rPr lang="de-DE" sz="3200" b="1" u="none" strike="noStrike">
                <a:solidFill>
                  <a:srgbClr val="C00000"/>
                </a:solidFill>
                <a:effectLst/>
                <a:uFillTx/>
                <a:latin typeface="Calibri"/>
              </a:rPr>
              <a:t>Eignungsgebiet“</a:t>
            </a:r>
            <a:endParaRPr lang="de-DE" sz="3200" b="0" u="none" strike="noStrike">
              <a:solidFill>
                <a:srgbClr val="000000"/>
              </a:solidFill>
              <a:effectLst/>
              <a:uFillTx/>
              <a:latin typeface="Arial"/>
            </a:endParaRPr>
          </a:p>
          <a:p>
            <a:pPr defTabSz="914400">
              <a:lnSpc>
                <a:spcPct val="100000"/>
              </a:lnSpc>
            </a:pPr>
            <a:r>
              <a:rPr lang="de-DE" sz="3200" b="1" u="none" strike="noStrike">
                <a:solidFill>
                  <a:srgbClr val="C00000"/>
                </a:solidFill>
                <a:effectLst/>
                <a:uFillTx/>
                <a:latin typeface="Calibri"/>
              </a:rPr>
              <a:t>Tennenlohe</a:t>
            </a:r>
            <a:r>
              <a:rPr lang="de-DE" sz="2800" b="1" u="none" strike="noStrike">
                <a:solidFill>
                  <a:schemeClr val="dk1"/>
                </a:solidFill>
                <a:effectLst/>
                <a:uFillTx/>
                <a:latin typeface="Calibri"/>
              </a:rPr>
              <a:t>                            </a:t>
            </a:r>
            <a:endParaRPr lang="de-DE" sz="2800" b="0" u="none" strike="noStrike">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4051300" y="152400"/>
            <a:ext cx="1828800" cy="400110"/>
          </a:xfrm>
          <a:prstGeom prst="rect">
            <a:avLst/>
          </a:prstGeom>
          <a:noFill/>
        </p:spPr>
        <p:txBody>
          <a:bodyPr wrap="square" rtlCol="0">
            <a:spAutoFit/>
          </a:bodyPr>
          <a:lstStyle/>
          <a:p>
            <a:r>
              <a:rPr lang="de-DE" sz="2000" dirty="0" err="1" smtClean="0"/>
              <a:t>Büchenbach</a:t>
            </a:r>
            <a:endParaRPr lang="de-DE" sz="2000" dirty="0"/>
          </a:p>
        </p:txBody>
      </p:sp>
      <p:pic>
        <p:nvPicPr>
          <p:cNvPr id="4" name="Grafik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113495"/>
            <a:ext cx="11187567" cy="6744505"/>
          </a:xfrm>
          <a:prstGeom prst="rect">
            <a:avLst/>
          </a:prstGeom>
        </p:spPr>
      </p:pic>
      <p:sp>
        <p:nvSpPr>
          <p:cNvPr id="165" name="Textfeld 3"/>
          <p:cNvSpPr/>
          <p:nvPr/>
        </p:nvSpPr>
        <p:spPr>
          <a:xfrm>
            <a:off x="5365825" y="5209276"/>
            <a:ext cx="4960440" cy="1292040"/>
          </a:xfrm>
          <a:prstGeom prst="rect">
            <a:avLst/>
          </a:prstGeom>
          <a:solidFill>
            <a:srgbClr val="FFC000"/>
          </a:solid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dirty="0">
                <a:solidFill>
                  <a:srgbClr val="FF0000"/>
                </a:solidFill>
                <a:effectLst/>
                <a:uFillTx/>
                <a:latin typeface="Calibri"/>
              </a:rPr>
              <a:t>„Eignungsgebiet </a:t>
            </a:r>
            <a:r>
              <a:rPr lang="de-DE" sz="2400" b="1" u="none" strike="noStrike" dirty="0" err="1">
                <a:solidFill>
                  <a:srgbClr val="FF0000"/>
                </a:solidFill>
                <a:effectLst/>
                <a:uFillTx/>
                <a:latin typeface="Calibri"/>
              </a:rPr>
              <a:t>Büchenbach</a:t>
            </a:r>
            <a:r>
              <a:rPr lang="de-DE" sz="2400" b="1" u="none" strike="noStrike" dirty="0">
                <a:solidFill>
                  <a:srgbClr val="FF0000"/>
                </a:solidFill>
                <a:effectLst/>
                <a:uFillTx/>
                <a:latin typeface="Calibri"/>
              </a:rPr>
              <a:t>“</a:t>
            </a:r>
            <a:endParaRPr lang="de-DE" sz="2400" b="0" u="none" strike="noStrike" dirty="0">
              <a:solidFill>
                <a:srgbClr val="000000"/>
              </a:solidFill>
              <a:effectLst/>
              <a:uFillTx/>
              <a:latin typeface="Arial"/>
            </a:endParaRPr>
          </a:p>
          <a:p>
            <a:pPr defTabSz="914400">
              <a:lnSpc>
                <a:spcPct val="100000"/>
              </a:lnSpc>
            </a:pPr>
            <a:r>
              <a:rPr lang="de-DE" sz="1800" b="0" u="none" strike="noStrike" dirty="0">
                <a:solidFill>
                  <a:schemeClr val="dk1"/>
                </a:solidFill>
                <a:effectLst/>
                <a:uFillTx/>
                <a:latin typeface="Calibri"/>
              </a:rPr>
              <a:t>sehr viele z.T. neu gebaute Wohngebäude – vorteilhaft mit dezentraler Wärmeversorgung </a:t>
            </a:r>
            <a:r>
              <a:rPr lang="de-DE" sz="1800" b="0" u="none" strike="noStrike" dirty="0" smtClean="0">
                <a:solidFill>
                  <a:schemeClr val="dk1"/>
                </a:solidFill>
                <a:effectLst/>
                <a:uFillTx/>
                <a:latin typeface="Calibri"/>
              </a:rPr>
              <a:t>zu versorgen </a:t>
            </a:r>
            <a:r>
              <a:rPr lang="de-DE" sz="1800" b="0" u="none" strike="noStrike" dirty="0">
                <a:solidFill>
                  <a:schemeClr val="dk1"/>
                </a:solidFill>
                <a:effectLst/>
                <a:uFillTx/>
                <a:latin typeface="Calibri"/>
              </a:rPr>
              <a:t>und </a:t>
            </a:r>
            <a:r>
              <a:rPr lang="de-DE" sz="1800" b="0" u="none" strike="noStrike" dirty="0" smtClean="0">
                <a:solidFill>
                  <a:schemeClr val="dk1"/>
                </a:solidFill>
                <a:effectLst/>
                <a:uFillTx/>
                <a:latin typeface="Calibri"/>
              </a:rPr>
              <a:t>bzw. belassen</a:t>
            </a:r>
            <a:r>
              <a:rPr lang="de-DE" sz="1800" b="0" u="none" strike="noStrike" dirty="0">
                <a:solidFill>
                  <a:schemeClr val="dk1"/>
                </a:solidFill>
                <a:effectLst/>
                <a:uFillTx/>
                <a:latin typeface="Calibri"/>
              </a:rPr>
              <a:t>!</a:t>
            </a:r>
            <a:endParaRPr lang="de-DE" sz="1800" b="0" u="none" strike="noStrike" dirty="0">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extfeld 2"/>
          <p:cNvSpPr/>
          <p:nvPr/>
        </p:nvSpPr>
        <p:spPr>
          <a:xfrm>
            <a:off x="3885840" y="38160"/>
            <a:ext cx="4057920" cy="522360"/>
          </a:xfrm>
          <a:prstGeom prst="rect">
            <a:avLst/>
          </a:prstGeom>
          <a:noFill/>
          <a:ln w="0">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a:solidFill>
                  <a:srgbClr val="C00000"/>
                </a:solidFill>
                <a:effectLst/>
                <a:uFillTx/>
                <a:latin typeface="Calibri"/>
              </a:rPr>
              <a:t>„Eignungsgebiet Kosbach“</a:t>
            </a:r>
            <a:endParaRPr lang="de-DE" sz="2800" b="0" u="none" strike="noStrike">
              <a:solidFill>
                <a:srgbClr val="000000"/>
              </a:solidFill>
              <a:effectLst/>
              <a:uFillTx/>
              <a:latin typeface="Arial"/>
            </a:endParaRPr>
          </a:p>
        </p:txBody>
      </p:sp>
      <p:sp>
        <p:nvSpPr>
          <p:cNvPr id="168" name="Textfeld 3"/>
          <p:cNvSpPr/>
          <p:nvPr/>
        </p:nvSpPr>
        <p:spPr>
          <a:xfrm>
            <a:off x="6635880" y="1534920"/>
            <a:ext cx="5556120" cy="5015304"/>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de-DE" sz="2000" b="0" u="none" strike="noStrike" dirty="0" smtClean="0">
                <a:solidFill>
                  <a:schemeClr val="dk1"/>
                </a:solidFill>
                <a:effectLst/>
                <a:uFillTx/>
                <a:latin typeface="Calibri"/>
              </a:rPr>
              <a:t>Wärmenetz </a:t>
            </a:r>
            <a:r>
              <a:rPr lang="de-DE" sz="2000" b="0" u="none" strike="noStrike" dirty="0">
                <a:solidFill>
                  <a:schemeClr val="dk1"/>
                </a:solidFill>
                <a:effectLst/>
                <a:uFillTx/>
                <a:latin typeface="Calibri"/>
              </a:rPr>
              <a:t>der Biogasanlage für etwa 15 Häuser wird z.Z. </a:t>
            </a:r>
            <a:endParaRPr lang="de-DE" sz="2000" b="0" u="none" strike="noStrike" dirty="0">
              <a:solidFill>
                <a:srgbClr val="000000"/>
              </a:solidFill>
              <a:effectLst/>
              <a:uFillTx/>
              <a:latin typeface="Arial"/>
            </a:endParaRPr>
          </a:p>
          <a:p>
            <a:pPr defTabSz="914400">
              <a:lnSpc>
                <a:spcPct val="100000"/>
              </a:lnSpc>
            </a:pPr>
            <a:r>
              <a:rPr lang="de-DE" sz="2000" b="0" u="none" strike="noStrike" dirty="0">
                <a:solidFill>
                  <a:schemeClr val="dk1"/>
                </a:solidFill>
                <a:effectLst/>
                <a:uFillTx/>
                <a:latin typeface="Calibri"/>
              </a:rPr>
              <a:t>erweitert auf 115 Häuser.</a:t>
            </a:r>
            <a:endParaRPr lang="de-DE" sz="2000" b="0" u="none" strike="noStrike" dirty="0">
              <a:solidFill>
                <a:srgbClr val="000000"/>
              </a:solidFill>
              <a:effectLst/>
              <a:uFillTx/>
              <a:latin typeface="Arial"/>
            </a:endParaRPr>
          </a:p>
          <a:p>
            <a:pPr defTabSz="914400">
              <a:lnSpc>
                <a:spcPct val="100000"/>
              </a:lnSpc>
            </a:pPr>
            <a:endParaRPr lang="de-DE" sz="2000" b="0" u="none" strike="noStrike" dirty="0">
              <a:solidFill>
                <a:srgbClr val="000000"/>
              </a:solidFill>
              <a:effectLst/>
              <a:uFillTx/>
              <a:latin typeface="Arial"/>
            </a:endParaRPr>
          </a:p>
          <a:p>
            <a:pPr defTabSz="914400">
              <a:lnSpc>
                <a:spcPct val="100000"/>
              </a:lnSpc>
            </a:pPr>
            <a:r>
              <a:rPr lang="de-DE" sz="2000" b="0" u="none" strike="noStrike" dirty="0">
                <a:solidFill>
                  <a:schemeClr val="dk1"/>
                </a:solidFill>
                <a:effectLst/>
                <a:uFillTx/>
                <a:latin typeface="Calibri"/>
              </a:rPr>
              <a:t>Biogas: </a:t>
            </a:r>
            <a:r>
              <a:rPr lang="de-DE" sz="2000" b="1" u="none" strike="noStrike" dirty="0">
                <a:solidFill>
                  <a:schemeClr val="dk1"/>
                </a:solidFill>
                <a:effectLst/>
                <a:uFillTx/>
                <a:latin typeface="Calibri"/>
              </a:rPr>
              <a:t>Mais</a:t>
            </a:r>
            <a:r>
              <a:rPr lang="de-DE" sz="2000" b="0" u="none" strike="noStrike" dirty="0">
                <a:solidFill>
                  <a:schemeClr val="dk1"/>
                </a:solidFill>
                <a:effectLst/>
                <a:uFillTx/>
                <a:latin typeface="Calibri"/>
              </a:rPr>
              <a:t> und Gülle sollen fast 50 % des Wärmebedarfs decken?</a:t>
            </a:r>
            <a:endParaRPr lang="de-DE" sz="2000" b="0" u="none" strike="noStrike" dirty="0">
              <a:solidFill>
                <a:srgbClr val="000000"/>
              </a:solidFill>
              <a:effectLst/>
              <a:uFillTx/>
              <a:latin typeface="Arial"/>
            </a:endParaRPr>
          </a:p>
          <a:p>
            <a:pPr defTabSz="914400">
              <a:lnSpc>
                <a:spcPct val="100000"/>
              </a:lnSpc>
            </a:pPr>
            <a:r>
              <a:rPr lang="de-DE" sz="2000" b="0" u="none" strike="noStrike" dirty="0">
                <a:solidFill>
                  <a:schemeClr val="dk1"/>
                </a:solidFill>
                <a:effectLst/>
                <a:uFillTx/>
                <a:latin typeface="Calibri"/>
              </a:rPr>
              <a:t>Dazu </a:t>
            </a:r>
            <a:endParaRPr lang="de-DE" sz="2000" b="0" u="none" strike="noStrike" dirty="0">
              <a:solidFill>
                <a:srgbClr val="000000"/>
              </a:solidFill>
              <a:effectLst/>
              <a:uFillTx/>
              <a:latin typeface="Arial"/>
            </a:endParaRPr>
          </a:p>
          <a:p>
            <a:pPr defTabSz="914400">
              <a:lnSpc>
                <a:spcPct val="100000"/>
              </a:lnSpc>
            </a:pPr>
            <a:r>
              <a:rPr lang="de-DE" sz="2000" b="0" u="none" strike="noStrike" dirty="0">
                <a:solidFill>
                  <a:schemeClr val="dk1"/>
                </a:solidFill>
                <a:effectLst/>
                <a:uFillTx/>
                <a:latin typeface="Calibri"/>
              </a:rPr>
              <a:t>(wieder eine!) neue </a:t>
            </a:r>
            <a:r>
              <a:rPr lang="de-DE" sz="2000" b="1" u="none" strike="noStrike" dirty="0">
                <a:solidFill>
                  <a:schemeClr val="dk1"/>
                </a:solidFill>
                <a:effectLst/>
                <a:uFillTx/>
                <a:latin typeface="Calibri"/>
              </a:rPr>
              <a:t>Hackschnitzelanlage</a:t>
            </a:r>
            <a:r>
              <a:rPr lang="de-DE" sz="2000" b="0" u="none" strike="noStrike" dirty="0">
                <a:solidFill>
                  <a:schemeClr val="dk1"/>
                </a:solidFill>
                <a:effectLst/>
                <a:uFillTx/>
                <a:latin typeface="Calibri"/>
              </a:rPr>
              <a:t> für 800 kW!</a:t>
            </a:r>
            <a:endParaRPr lang="de-DE" sz="2000" b="0" u="none" strike="noStrike" dirty="0">
              <a:solidFill>
                <a:srgbClr val="000000"/>
              </a:solidFill>
              <a:effectLst/>
              <a:uFillTx/>
              <a:latin typeface="Arial"/>
            </a:endParaRPr>
          </a:p>
          <a:p>
            <a:pPr defTabSz="914400">
              <a:lnSpc>
                <a:spcPct val="100000"/>
              </a:lnSpc>
            </a:pPr>
            <a:endParaRPr lang="de-DE" sz="2000" b="0" u="none" strike="noStrike" dirty="0">
              <a:solidFill>
                <a:srgbClr val="000000"/>
              </a:solidFill>
              <a:effectLst/>
              <a:uFillTx/>
              <a:latin typeface="Arial"/>
            </a:endParaRPr>
          </a:p>
          <a:p>
            <a:pPr defTabSz="914400">
              <a:lnSpc>
                <a:spcPct val="100000"/>
              </a:lnSpc>
            </a:pPr>
            <a:r>
              <a:rPr lang="de-DE" sz="2000" b="0" u="none" strike="noStrike" dirty="0">
                <a:solidFill>
                  <a:schemeClr val="dk1"/>
                </a:solidFill>
                <a:effectLst/>
                <a:uFillTx/>
                <a:latin typeface="Calibri"/>
              </a:rPr>
              <a:t>Geworben wird mit:</a:t>
            </a:r>
            <a:endParaRPr lang="de-DE" sz="2000" b="0" u="none" strike="noStrike" dirty="0">
              <a:solidFill>
                <a:srgbClr val="000000"/>
              </a:solidFill>
              <a:effectLst/>
              <a:uFillTx/>
              <a:latin typeface="Arial"/>
            </a:endParaRPr>
          </a:p>
          <a:p>
            <a:pPr defTabSz="914400">
              <a:lnSpc>
                <a:spcPct val="100000"/>
              </a:lnSpc>
            </a:pPr>
            <a:endParaRPr lang="de-DE" sz="2000" b="0" u="none" strike="noStrike" dirty="0">
              <a:solidFill>
                <a:srgbClr val="000000"/>
              </a:solidFill>
              <a:effectLst/>
              <a:uFillTx/>
              <a:latin typeface="Arial"/>
            </a:endParaRPr>
          </a:p>
          <a:p>
            <a:pPr defTabSz="914400">
              <a:lnSpc>
                <a:spcPct val="100000"/>
              </a:lnSpc>
            </a:pPr>
            <a:r>
              <a:rPr lang="de-DE" sz="2000" b="1" u="none" strike="noStrike" dirty="0">
                <a:solidFill>
                  <a:schemeClr val="dk1"/>
                </a:solidFill>
                <a:effectLst/>
                <a:uFillTx/>
                <a:latin typeface="Calibri"/>
              </a:rPr>
              <a:t>„Wirtschaftliche und nahezu CO₂-neutrale Lösung“</a:t>
            </a:r>
            <a:endParaRPr lang="de-DE" sz="2000" b="0" u="none" strike="noStrike" dirty="0">
              <a:solidFill>
                <a:srgbClr val="000000"/>
              </a:solidFill>
              <a:effectLst/>
              <a:uFillTx/>
              <a:latin typeface="Arial"/>
            </a:endParaRPr>
          </a:p>
          <a:p>
            <a:pPr defTabSz="914400">
              <a:lnSpc>
                <a:spcPct val="100000"/>
              </a:lnSpc>
            </a:pPr>
            <a:endParaRPr lang="de-DE" sz="2000" b="0" u="none" strike="noStrike" dirty="0">
              <a:solidFill>
                <a:srgbClr val="000000"/>
              </a:solidFill>
              <a:effectLst/>
              <a:uFillTx/>
              <a:latin typeface="Arial"/>
            </a:endParaRPr>
          </a:p>
          <a:p>
            <a:pPr algn="ctr" defTabSz="914400">
              <a:lnSpc>
                <a:spcPct val="100000"/>
              </a:lnSpc>
            </a:pPr>
            <a:r>
              <a:rPr lang="de-DE" sz="2000" b="1" u="none" strike="noStrike" dirty="0">
                <a:solidFill>
                  <a:srgbClr val="FF0000"/>
                </a:solidFill>
                <a:effectLst/>
                <a:uFillTx/>
                <a:latin typeface="Calibri"/>
              </a:rPr>
              <a:t>siehe </a:t>
            </a:r>
            <a:r>
              <a:rPr lang="de-DE" sz="2000" b="1" u="none" strike="noStrike" dirty="0" smtClean="0">
                <a:solidFill>
                  <a:srgbClr val="FF0000"/>
                </a:solidFill>
                <a:effectLst/>
                <a:uFillTx/>
                <a:latin typeface="Calibri"/>
              </a:rPr>
              <a:t>aber Bewertung </a:t>
            </a:r>
            <a:r>
              <a:rPr lang="de-DE" sz="2000" b="1" u="none" strike="noStrike" dirty="0">
                <a:solidFill>
                  <a:srgbClr val="FF0000"/>
                </a:solidFill>
                <a:effectLst/>
                <a:uFillTx/>
                <a:latin typeface="Calibri"/>
              </a:rPr>
              <a:t>der Wärmequellen!!!</a:t>
            </a:r>
            <a:endParaRPr lang="de-DE" sz="2000" b="0" u="none" strike="noStrike" dirty="0">
              <a:solidFill>
                <a:srgbClr val="000000"/>
              </a:solidFill>
              <a:effectLst/>
              <a:uFillTx/>
              <a:latin typeface="Arial"/>
            </a:endParaRPr>
          </a:p>
          <a:p>
            <a:pPr algn="ctr" defTabSz="914400">
              <a:lnSpc>
                <a:spcPct val="100000"/>
              </a:lnSpc>
            </a:pPr>
            <a:endParaRPr lang="de-DE" sz="2000" b="0" u="none" strike="noStrike" dirty="0">
              <a:solidFill>
                <a:srgbClr val="000000"/>
              </a:solidFill>
              <a:effectLst/>
              <a:uFillTx/>
              <a:latin typeface="Arial"/>
            </a:endParaRPr>
          </a:p>
        </p:txBody>
      </p:sp>
      <p:pic>
        <p:nvPicPr>
          <p:cNvPr id="169" name="Grafik 4"/>
          <p:cNvPicPr/>
          <p:nvPr/>
        </p:nvPicPr>
        <p:blipFill>
          <a:blip r:embed="rId2" cstate="email">
            <a:extLst>
              <a:ext uri="{28A0092B-C50C-407E-A947-70E740481C1C}">
                <a14:useLocalDpi xmlns:a14="http://schemas.microsoft.com/office/drawing/2010/main"/>
              </a:ext>
            </a:extLst>
          </a:blip>
          <a:stretch/>
        </p:blipFill>
        <p:spPr>
          <a:xfrm>
            <a:off x="3112920" y="4681800"/>
            <a:ext cx="3378600" cy="1900080"/>
          </a:xfrm>
          <a:prstGeom prst="rect">
            <a:avLst/>
          </a:prstGeom>
          <a:noFill/>
          <a:ln w="0">
            <a:noFill/>
          </a:ln>
        </p:spPr>
      </p:pic>
      <p:pic>
        <p:nvPicPr>
          <p:cNvPr id="170" name="Grafik 5"/>
          <p:cNvPicPr/>
          <p:nvPr/>
        </p:nvPicPr>
        <p:blipFill>
          <a:blip r:embed="rId3" cstate="email">
            <a:extLst>
              <a:ext uri="{28A0092B-C50C-407E-A947-70E740481C1C}">
                <a14:useLocalDpi xmlns:a14="http://schemas.microsoft.com/office/drawing/2010/main"/>
              </a:ext>
            </a:extLst>
          </a:blip>
          <a:srcRect/>
          <a:stretch/>
        </p:blipFill>
        <p:spPr>
          <a:xfrm>
            <a:off x="239040" y="4614840"/>
            <a:ext cx="2729520" cy="2175120"/>
          </a:xfrm>
          <a:prstGeom prst="rect">
            <a:avLst/>
          </a:prstGeom>
          <a:noFill/>
          <a:ln w="0">
            <a:noFill/>
          </a:ln>
        </p:spPr>
      </p:pic>
      <p:pic>
        <p:nvPicPr>
          <p:cNvPr id="2" name="Grafik 1"/>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9040" y="638368"/>
            <a:ext cx="6252480" cy="3767076"/>
          </a:xfrm>
          <a:prstGeom prst="rect">
            <a:avLst/>
          </a:prstGeom>
        </p:spPr>
      </p:pic>
      <p:sp>
        <p:nvSpPr>
          <p:cNvPr id="3" name="Textfeld 2"/>
          <p:cNvSpPr txBox="1"/>
          <p:nvPr/>
        </p:nvSpPr>
        <p:spPr>
          <a:xfrm>
            <a:off x="6843562" y="739942"/>
            <a:ext cx="4523874" cy="307777"/>
          </a:xfrm>
          <a:prstGeom prst="rect">
            <a:avLst/>
          </a:prstGeom>
          <a:noFill/>
        </p:spPr>
        <p:txBody>
          <a:bodyPr wrap="square" rtlCol="0">
            <a:spAutoFit/>
          </a:bodyPr>
          <a:lstStyle/>
          <a:p>
            <a:r>
              <a:rPr lang="de-DE" sz="1400" dirty="0" smtClean="0"/>
              <a:t>Einordnung kommunaler Wärmeplan: </a:t>
            </a:r>
            <a:r>
              <a:rPr lang="de-DE" sz="1400" dirty="0" err="1" smtClean="0"/>
              <a:t>kpl</a:t>
            </a:r>
            <a:r>
              <a:rPr lang="de-DE" sz="1400" dirty="0" smtClean="0"/>
              <a:t>. Eignungsgebiet</a:t>
            </a:r>
            <a:endParaRPr lang="de-DE" sz="14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Textfeld 2"/>
          <p:cNvSpPr/>
          <p:nvPr/>
        </p:nvSpPr>
        <p:spPr>
          <a:xfrm>
            <a:off x="3885840" y="38160"/>
            <a:ext cx="4057920" cy="522360"/>
          </a:xfrm>
          <a:prstGeom prst="rect">
            <a:avLst/>
          </a:prstGeom>
          <a:noFill/>
          <a:ln w="0">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a:solidFill>
                  <a:srgbClr val="C00000"/>
                </a:solidFill>
                <a:effectLst/>
                <a:uFillTx/>
                <a:latin typeface="Calibri"/>
              </a:rPr>
              <a:t>„Eignungsgebiet Kosbach“</a:t>
            </a:r>
            <a:endParaRPr lang="de-DE" sz="2800" b="0" u="none" strike="noStrike">
              <a:solidFill>
                <a:srgbClr val="000000"/>
              </a:solidFill>
              <a:effectLst/>
              <a:uFillTx/>
              <a:latin typeface="Arial"/>
            </a:endParaRPr>
          </a:p>
        </p:txBody>
      </p:sp>
      <p:sp>
        <p:nvSpPr>
          <p:cNvPr id="168" name="Textfeld 3"/>
          <p:cNvSpPr/>
          <p:nvPr/>
        </p:nvSpPr>
        <p:spPr>
          <a:xfrm>
            <a:off x="-16857" y="5156536"/>
            <a:ext cx="8330209" cy="162976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de-DE" sz="2000" b="0" u="none" strike="noStrike" dirty="0" smtClean="0">
                <a:solidFill>
                  <a:srgbClr val="000000"/>
                </a:solidFill>
                <a:effectLst/>
                <a:uFillTx/>
                <a:latin typeface="Arial"/>
              </a:rPr>
              <a:t>Konsequenzen von Wärmenetzen: </a:t>
            </a:r>
            <a:br>
              <a:rPr lang="de-DE" sz="2000" b="0" u="none" strike="noStrike" dirty="0" smtClean="0">
                <a:solidFill>
                  <a:srgbClr val="000000"/>
                </a:solidFill>
                <a:effectLst/>
                <a:uFillTx/>
                <a:latin typeface="Arial"/>
              </a:rPr>
            </a:br>
            <a:r>
              <a:rPr lang="de-DE" sz="2000" dirty="0" smtClean="0">
                <a:solidFill>
                  <a:srgbClr val="000000"/>
                </a:solidFill>
                <a:latin typeface="Arial"/>
              </a:rPr>
              <a:t>Straßen und Gehsteige werden aufgegraben</a:t>
            </a:r>
            <a:endParaRPr lang="de-DE" sz="2000" dirty="0">
              <a:solidFill>
                <a:srgbClr val="000000"/>
              </a:solidFill>
              <a:latin typeface="Arial"/>
            </a:endParaRPr>
          </a:p>
          <a:p>
            <a:pPr defTabSz="914400">
              <a:lnSpc>
                <a:spcPct val="100000"/>
              </a:lnSpc>
            </a:pPr>
            <a:endParaRPr lang="de-DE" sz="2000" b="0" u="none" strike="noStrike" dirty="0">
              <a:solidFill>
                <a:srgbClr val="000000"/>
              </a:solidFill>
              <a:effectLst/>
              <a:uFillTx/>
              <a:latin typeface="Arial"/>
            </a:endParaRPr>
          </a:p>
          <a:p>
            <a:pPr defTabSz="914400">
              <a:lnSpc>
                <a:spcPct val="100000"/>
              </a:lnSpc>
            </a:pPr>
            <a:r>
              <a:rPr lang="de-DE" sz="2000" b="1" u="none" strike="noStrike" dirty="0">
                <a:solidFill>
                  <a:schemeClr val="dk1"/>
                </a:solidFill>
                <a:effectLst/>
                <a:uFillTx/>
                <a:latin typeface="Calibri"/>
              </a:rPr>
              <a:t>„</a:t>
            </a:r>
            <a:r>
              <a:rPr lang="de-DE" sz="2000" b="1" u="none" strike="noStrike" dirty="0" smtClean="0">
                <a:solidFill>
                  <a:schemeClr val="dk1"/>
                </a:solidFill>
                <a:effectLst/>
                <a:uFillTx/>
                <a:latin typeface="Calibri"/>
              </a:rPr>
              <a:t>Wirtschaftliche (</a:t>
            </a:r>
            <a:r>
              <a:rPr lang="de-DE" sz="2000" b="1" u="none" strike="noStrike" dirty="0" smtClean="0">
                <a:solidFill>
                  <a:srgbClr val="FF0000"/>
                </a:solidFill>
                <a:effectLst/>
                <a:uFillTx/>
                <a:latin typeface="Calibri"/>
              </a:rPr>
              <a:t>Zweifel angebracht?</a:t>
            </a:r>
            <a:r>
              <a:rPr lang="de-DE" sz="2000" b="1" u="none" strike="noStrike" dirty="0" smtClean="0">
                <a:solidFill>
                  <a:schemeClr val="dk1"/>
                </a:solidFill>
                <a:effectLst/>
                <a:uFillTx/>
                <a:latin typeface="Calibri"/>
              </a:rPr>
              <a:t>) </a:t>
            </a:r>
            <a:r>
              <a:rPr lang="de-DE" sz="2000" b="1" u="none" strike="noStrike" dirty="0">
                <a:solidFill>
                  <a:schemeClr val="dk1"/>
                </a:solidFill>
                <a:effectLst/>
                <a:uFillTx/>
                <a:latin typeface="Calibri"/>
              </a:rPr>
              <a:t>und nahezu CO₂-neutrale </a:t>
            </a:r>
            <a:r>
              <a:rPr lang="de-DE" sz="2000" b="1" u="none" strike="noStrike" dirty="0" smtClean="0">
                <a:solidFill>
                  <a:schemeClr val="dk1"/>
                </a:solidFill>
                <a:effectLst/>
                <a:uFillTx/>
                <a:latin typeface="Calibri"/>
              </a:rPr>
              <a:t>Lösung“ </a:t>
            </a:r>
            <a:r>
              <a:rPr lang="de-DE" sz="2000" b="1" u="none" strike="noStrike" dirty="0" smtClean="0">
                <a:solidFill>
                  <a:srgbClr val="FF0000"/>
                </a:solidFill>
                <a:effectLst/>
                <a:uFillTx/>
                <a:latin typeface="Calibri"/>
              </a:rPr>
              <a:t>(falsch!)</a:t>
            </a:r>
            <a:endParaRPr lang="de-DE" sz="2000" b="0" u="none" strike="noStrike" dirty="0">
              <a:solidFill>
                <a:srgbClr val="FF0000"/>
              </a:solidFill>
              <a:effectLst/>
              <a:uFillTx/>
              <a:latin typeface="Arial"/>
            </a:endParaRPr>
          </a:p>
        </p:txBody>
      </p:sp>
      <p:sp>
        <p:nvSpPr>
          <p:cNvPr id="3" name="Textfeld 2"/>
          <p:cNvSpPr txBox="1"/>
          <p:nvPr/>
        </p:nvSpPr>
        <p:spPr>
          <a:xfrm>
            <a:off x="8262787" y="191188"/>
            <a:ext cx="2967188" cy="523220"/>
          </a:xfrm>
          <a:prstGeom prst="rect">
            <a:avLst/>
          </a:prstGeom>
          <a:noFill/>
        </p:spPr>
        <p:txBody>
          <a:bodyPr wrap="square" rtlCol="0">
            <a:spAutoFit/>
          </a:bodyPr>
          <a:lstStyle/>
          <a:p>
            <a:r>
              <a:rPr lang="de-DE" sz="1400" dirty="0" smtClean="0"/>
              <a:t>Einordnung kommunaler Wärmeplan: </a:t>
            </a:r>
            <a:br>
              <a:rPr lang="de-DE" sz="1400" dirty="0" smtClean="0"/>
            </a:br>
            <a:r>
              <a:rPr lang="de-DE" sz="1400" dirty="0" err="1" smtClean="0"/>
              <a:t>kpl</a:t>
            </a:r>
            <a:r>
              <a:rPr lang="de-DE" sz="1400" dirty="0" smtClean="0"/>
              <a:t>. Eignungsgebiet</a:t>
            </a:r>
            <a:endParaRPr lang="de-DE" sz="1400" dirty="0"/>
          </a:p>
        </p:txBody>
      </p:sp>
      <p:pic>
        <p:nvPicPr>
          <p:cNvPr id="4" name="Grafik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422" y="560520"/>
            <a:ext cx="8170695" cy="4596016"/>
          </a:xfrm>
          <a:prstGeom prst="rect">
            <a:avLst/>
          </a:prstGeom>
        </p:spPr>
      </p:pic>
      <p:pic>
        <p:nvPicPr>
          <p:cNvPr id="5" name="Grafik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rot="5400000">
            <a:off x="6926848" y="2226806"/>
            <a:ext cx="5642114" cy="3173689"/>
          </a:xfrm>
          <a:prstGeom prst="rect">
            <a:avLst/>
          </a:prstGeom>
        </p:spPr>
      </p:pic>
    </p:spTree>
    <p:extLst>
      <p:ext uri="{BB962C8B-B14F-4D97-AF65-F5344CB8AC3E}">
        <p14:creationId xmlns:p14="http://schemas.microsoft.com/office/powerpoint/2010/main" val="2858545974"/>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Textfeld 2"/>
          <p:cNvSpPr/>
          <p:nvPr/>
        </p:nvSpPr>
        <p:spPr>
          <a:xfrm>
            <a:off x="1902960" y="15840"/>
            <a:ext cx="7583040" cy="522360"/>
          </a:xfrm>
          <a:prstGeom prst="rect">
            <a:avLst/>
          </a:prstGeom>
          <a:noFill/>
          <a:ln w="0">
            <a:noFill/>
          </a:ln>
          <a:effectLst>
            <a:outerShdw blurRad="50760" dist="38160" dir="5400000" algn="t"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a:solidFill>
                  <a:srgbClr val="C00000"/>
                </a:solidFill>
                <a:effectLst/>
                <a:uFillTx/>
                <a:latin typeface="Calibri"/>
              </a:rPr>
              <a:t>Erlangen, Bezirksklinik am Europakanal</a:t>
            </a:r>
            <a:endParaRPr lang="de-DE" sz="2800" b="0" u="none" strike="noStrike">
              <a:solidFill>
                <a:srgbClr val="000000"/>
              </a:solidFill>
              <a:effectLst/>
              <a:uFillTx/>
              <a:latin typeface="Arial"/>
            </a:endParaRPr>
          </a:p>
        </p:txBody>
      </p:sp>
      <p:sp>
        <p:nvSpPr>
          <p:cNvPr id="172" name="Textfeld 3"/>
          <p:cNvSpPr/>
          <p:nvPr/>
        </p:nvSpPr>
        <p:spPr>
          <a:xfrm>
            <a:off x="154637" y="533488"/>
            <a:ext cx="9025560" cy="3476421"/>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pPr defTabSz="914400">
              <a:lnSpc>
                <a:spcPct val="100000"/>
              </a:lnSpc>
            </a:pPr>
            <a:r>
              <a:rPr lang="de-DE" sz="2000" b="1" u="none" strike="noStrike" dirty="0">
                <a:solidFill>
                  <a:schemeClr val="dk1"/>
                </a:solidFill>
                <a:effectLst/>
                <a:uFillTx/>
                <a:latin typeface="Calibri"/>
              </a:rPr>
              <a:t>seit Jahren Biomasse, auch </a:t>
            </a:r>
            <a:r>
              <a:rPr lang="de-DE" sz="2000" b="1" u="none" strike="noStrike" dirty="0" smtClean="0">
                <a:solidFill>
                  <a:schemeClr val="dk1"/>
                </a:solidFill>
                <a:effectLst/>
                <a:uFillTx/>
                <a:latin typeface="Calibri"/>
              </a:rPr>
              <a:t>nach </a:t>
            </a:r>
            <a:r>
              <a:rPr lang="de-DE" sz="2000" b="1" u="none" strike="noStrike" dirty="0">
                <a:solidFill>
                  <a:schemeClr val="dk1"/>
                </a:solidFill>
                <a:effectLst/>
                <a:uFillTx/>
                <a:latin typeface="Calibri"/>
              </a:rPr>
              <a:t>umfassendem Neubau der ganzen Gebäude</a:t>
            </a:r>
            <a:r>
              <a:rPr lang="de-DE" sz="2000" b="1" u="none" strike="noStrike" dirty="0" smtClean="0">
                <a:solidFill>
                  <a:schemeClr val="dk1"/>
                </a:solidFill>
                <a:effectLst/>
                <a:uFillTx/>
                <a:latin typeface="Calibri"/>
              </a:rPr>
              <a:t>,</a:t>
            </a:r>
            <a:br>
              <a:rPr lang="de-DE" sz="2000" b="1" u="none" strike="noStrike" dirty="0" smtClean="0">
                <a:solidFill>
                  <a:schemeClr val="dk1"/>
                </a:solidFill>
                <a:effectLst/>
                <a:uFillTx/>
                <a:latin typeface="Calibri"/>
              </a:rPr>
            </a:br>
            <a:r>
              <a:rPr lang="de-DE" sz="2000" b="1" u="none" strike="noStrike" dirty="0" smtClean="0">
                <a:solidFill>
                  <a:schemeClr val="dk1"/>
                </a:solidFill>
                <a:effectLst/>
                <a:uFillTx/>
                <a:latin typeface="Calibri"/>
              </a:rPr>
              <a:t>im </a:t>
            </a:r>
            <a:r>
              <a:rPr lang="de-DE" sz="2000" b="1" u="none" strike="noStrike" dirty="0">
                <a:solidFill>
                  <a:schemeClr val="dk1"/>
                </a:solidFill>
                <a:effectLst/>
                <a:uFillTx/>
                <a:latin typeface="Calibri"/>
              </a:rPr>
              <a:t>Moment unheimlicher </a:t>
            </a:r>
            <a:r>
              <a:rPr lang="de-DE" sz="2000" b="1" u="none" strike="noStrike" dirty="0" smtClean="0">
                <a:solidFill>
                  <a:schemeClr val="dk1"/>
                </a:solidFill>
                <a:effectLst/>
                <a:uFillTx/>
                <a:latin typeface="Calibri"/>
              </a:rPr>
              <a:t>Schadholzanfall im eigenen Wald!</a:t>
            </a:r>
            <a:endParaRPr lang="de-DE" sz="2000" b="0" u="none" strike="noStrike" dirty="0">
              <a:solidFill>
                <a:srgbClr val="000000"/>
              </a:solidFill>
              <a:effectLst/>
              <a:uFillTx/>
              <a:latin typeface="Arial"/>
            </a:endParaRPr>
          </a:p>
          <a:p>
            <a:pPr defTabSz="914400">
              <a:lnSpc>
                <a:spcPct val="100000"/>
              </a:lnSpc>
            </a:pPr>
            <a:endParaRPr lang="de-DE" sz="2000" b="0" u="none" strike="noStrike" dirty="0">
              <a:solidFill>
                <a:srgbClr val="000000"/>
              </a:solidFill>
              <a:effectLst/>
              <a:uFillTx/>
              <a:latin typeface="Arial"/>
            </a:endParaRPr>
          </a:p>
          <a:p>
            <a:r>
              <a:rPr lang="de-DE" sz="2000" b="1" u="none" strike="noStrike" dirty="0" smtClean="0">
                <a:solidFill>
                  <a:schemeClr val="dk1"/>
                </a:solidFill>
                <a:effectLst/>
                <a:uFillTx/>
                <a:latin typeface="Calibri"/>
              </a:rPr>
              <a:t>Argument: „Feinstaubgrenzen werden eingehalten“ (</a:t>
            </a:r>
            <a:r>
              <a:rPr lang="de-DE" sz="2000" b="1" dirty="0" smtClean="0">
                <a:solidFill>
                  <a:schemeClr val="dk1"/>
                </a:solidFill>
                <a:latin typeface="Calibri"/>
              </a:rPr>
              <a:t>F</a:t>
            </a:r>
            <a:r>
              <a:rPr lang="de-DE" sz="2000" b="1" u="none" strike="noStrike" dirty="0" smtClean="0">
                <a:solidFill>
                  <a:schemeClr val="dk1"/>
                </a:solidFill>
                <a:effectLst/>
                <a:uFillTx/>
                <a:latin typeface="Calibri"/>
              </a:rPr>
              <a:t>ilter!), sind aber real 1000x </a:t>
            </a:r>
            <a:r>
              <a:rPr lang="de-DE" sz="2000" b="1" u="none" strike="noStrike" dirty="0" smtClean="0">
                <a:solidFill>
                  <a:schemeClr val="accent1">
                    <a:lumMod val="50000"/>
                  </a:schemeClr>
                </a:solidFill>
                <a:effectLst/>
                <a:uFillTx/>
                <a:latin typeface="Calibri"/>
              </a:rPr>
              <a:t>höher</a:t>
            </a:r>
            <a:r>
              <a:rPr lang="de-DE" sz="2000" b="1" u="none" strike="noStrike" dirty="0" smtClean="0">
                <a:solidFill>
                  <a:schemeClr val="dk1"/>
                </a:solidFill>
                <a:effectLst/>
                <a:uFillTx/>
                <a:latin typeface="Calibri"/>
              </a:rPr>
              <a:t> als bei Ölheizungen (siehe Kaminkopf)</a:t>
            </a:r>
            <a:r>
              <a:rPr lang="de-DE" sz="2000" b="1" dirty="0" smtClean="0">
                <a:solidFill>
                  <a:schemeClr val="dk1"/>
                </a:solidFill>
              </a:rPr>
              <a:t/>
            </a:r>
            <a:br>
              <a:rPr lang="de-DE" sz="2000" b="1" dirty="0" smtClean="0">
                <a:solidFill>
                  <a:schemeClr val="dk1"/>
                </a:solidFill>
              </a:rPr>
            </a:br>
            <a:r>
              <a:rPr lang="de-DE" sz="2000" b="1" dirty="0" smtClean="0">
                <a:solidFill>
                  <a:schemeClr val="dk1"/>
                </a:solidFill>
              </a:rPr>
              <a:t>(</a:t>
            </a:r>
            <a:r>
              <a:rPr lang="de-DE" sz="2000" b="1" dirty="0">
                <a:solidFill>
                  <a:schemeClr val="dk1"/>
                </a:solidFill>
              </a:rPr>
              <a:t>nur Messung der Masse, nicht </a:t>
            </a:r>
            <a:r>
              <a:rPr lang="de-DE" sz="2000" b="1" dirty="0" smtClean="0">
                <a:solidFill>
                  <a:schemeClr val="dk1"/>
                </a:solidFill>
              </a:rPr>
              <a:t>Partikelzahl wie bei KFZ!)</a:t>
            </a:r>
            <a:endParaRPr lang="de-DE" sz="2000" dirty="0">
              <a:solidFill>
                <a:srgbClr val="000000"/>
              </a:solidFill>
              <a:latin typeface="Arial"/>
            </a:endParaRPr>
          </a:p>
          <a:p>
            <a:pPr defTabSz="914400">
              <a:lnSpc>
                <a:spcPct val="100000"/>
              </a:lnSpc>
            </a:pPr>
            <a:endParaRPr lang="de-DE" sz="2000" b="0" u="none" strike="noStrike" dirty="0" smtClean="0">
              <a:solidFill>
                <a:srgbClr val="000000"/>
              </a:solidFill>
              <a:effectLst/>
              <a:uFillTx/>
              <a:latin typeface="Arial"/>
            </a:endParaRPr>
          </a:p>
          <a:p>
            <a:pPr defTabSz="914400">
              <a:lnSpc>
                <a:spcPct val="100000"/>
              </a:lnSpc>
            </a:pPr>
            <a:r>
              <a:rPr lang="de-DE" sz="2000" b="1" u="none" strike="noStrike" dirty="0" smtClean="0">
                <a:solidFill>
                  <a:schemeClr val="dk1"/>
                </a:solidFill>
                <a:effectLst/>
                <a:uFillTx/>
                <a:latin typeface="Calibri"/>
              </a:rPr>
              <a:t>Auch </a:t>
            </a:r>
            <a:r>
              <a:rPr lang="de-DE" sz="2000" b="1" u="none" strike="noStrike" dirty="0" smtClean="0">
                <a:solidFill>
                  <a:schemeClr val="accent1">
                    <a:lumMod val="50000"/>
                  </a:schemeClr>
                </a:solidFill>
                <a:effectLst/>
                <a:uFillTx/>
                <a:latin typeface="Calibri"/>
              </a:rPr>
              <a:t>Nachhaltigkeit u. CO</a:t>
            </a:r>
            <a:r>
              <a:rPr lang="de-DE" sz="2000" b="1" u="none" strike="noStrike" baseline="-25000" dirty="0" smtClean="0">
                <a:solidFill>
                  <a:schemeClr val="accent1">
                    <a:lumMod val="50000"/>
                  </a:schemeClr>
                </a:solidFill>
                <a:effectLst/>
                <a:uFillTx/>
                <a:latin typeface="Calibri"/>
              </a:rPr>
              <a:t>2</a:t>
            </a:r>
            <a:r>
              <a:rPr lang="de-DE" sz="2000" b="1" u="none" strike="noStrike" dirty="0" smtClean="0">
                <a:solidFill>
                  <a:schemeClr val="accent1">
                    <a:lumMod val="50000"/>
                  </a:schemeClr>
                </a:solidFill>
                <a:effectLst/>
                <a:uFillTx/>
                <a:latin typeface="Calibri"/>
              </a:rPr>
              <a:t> Freiheit</a:t>
            </a:r>
            <a:r>
              <a:rPr lang="de-DE" sz="2000" b="1" u="none" strike="noStrike" dirty="0" smtClean="0">
                <a:solidFill>
                  <a:schemeClr val="dk1"/>
                </a:solidFill>
                <a:effectLst/>
                <a:uFillTx/>
                <a:latin typeface="Calibri"/>
              </a:rPr>
              <a:t> </a:t>
            </a:r>
            <a:r>
              <a:rPr lang="de-DE" sz="2000" b="1" u="none" strike="noStrike" dirty="0">
                <a:solidFill>
                  <a:schemeClr val="dk1"/>
                </a:solidFill>
                <a:effectLst/>
                <a:uFillTx/>
                <a:latin typeface="Calibri"/>
              </a:rPr>
              <a:t>ist ein unhaltbares Argument</a:t>
            </a:r>
            <a:r>
              <a:rPr lang="de-DE" sz="2000" b="1" u="none" strike="noStrike" dirty="0" smtClean="0">
                <a:solidFill>
                  <a:schemeClr val="dk1"/>
                </a:solidFill>
                <a:effectLst/>
                <a:uFillTx/>
                <a:latin typeface="Calibri"/>
              </a:rPr>
              <a:t>,</a:t>
            </a:r>
            <a:br>
              <a:rPr lang="de-DE" sz="2000" b="1" u="none" strike="noStrike" dirty="0" smtClean="0">
                <a:solidFill>
                  <a:schemeClr val="dk1"/>
                </a:solidFill>
                <a:effectLst/>
                <a:uFillTx/>
                <a:latin typeface="Calibri"/>
              </a:rPr>
            </a:br>
            <a:endParaRPr lang="de-DE" sz="2000" b="0" u="none" strike="noStrike" dirty="0" smtClean="0">
              <a:solidFill>
                <a:srgbClr val="000000"/>
              </a:solidFill>
              <a:effectLst/>
              <a:uFillTx/>
              <a:latin typeface="Arial"/>
            </a:endParaRPr>
          </a:p>
          <a:p>
            <a:pPr defTabSz="914400">
              <a:lnSpc>
                <a:spcPct val="100000"/>
              </a:lnSpc>
            </a:pPr>
            <a:r>
              <a:rPr lang="de-DE" sz="2000" b="1" u="none" strike="noStrike" dirty="0" smtClean="0">
                <a:solidFill>
                  <a:schemeClr val="dk1"/>
                </a:solidFill>
                <a:effectLst/>
                <a:uFillTx/>
                <a:latin typeface="Calibri"/>
              </a:rPr>
              <a:t>zum </a:t>
            </a:r>
            <a:r>
              <a:rPr lang="de-DE" sz="2000" b="1" u="none" strike="noStrike" dirty="0">
                <a:solidFill>
                  <a:schemeClr val="dk1"/>
                </a:solidFill>
                <a:effectLst/>
                <a:uFillTx/>
                <a:latin typeface="Calibri"/>
              </a:rPr>
              <a:t>Ende ergebnisloser Schriftverkehr mit dem Leiter der Bezirkskliniken in Ansbach, Herrn Dr. Keilen</a:t>
            </a:r>
            <a:endParaRPr lang="de-DE" sz="2000" b="0" u="none" strike="noStrike" dirty="0">
              <a:solidFill>
                <a:srgbClr val="000000"/>
              </a:solidFill>
              <a:effectLst/>
              <a:uFillTx/>
              <a:latin typeface="Arial"/>
            </a:endParaRPr>
          </a:p>
        </p:txBody>
      </p:sp>
      <p:pic>
        <p:nvPicPr>
          <p:cNvPr id="173" name="Grafik 4"/>
          <p:cNvPicPr/>
          <p:nvPr/>
        </p:nvPicPr>
        <p:blipFill>
          <a:blip r:embed="rId2" cstate="email">
            <a:extLst>
              <a:ext uri="{28A0092B-C50C-407E-A947-70E740481C1C}">
                <a14:useLocalDpi xmlns:a14="http://schemas.microsoft.com/office/drawing/2010/main"/>
              </a:ext>
            </a:extLst>
          </a:blip>
          <a:stretch/>
        </p:blipFill>
        <p:spPr>
          <a:xfrm>
            <a:off x="9335079" y="195840"/>
            <a:ext cx="2544140" cy="4885200"/>
          </a:xfrm>
          <a:prstGeom prst="rect">
            <a:avLst/>
          </a:prstGeom>
          <a:noFill/>
          <a:ln w="0">
            <a:noFill/>
          </a:ln>
        </p:spPr>
      </p:pic>
      <p:pic>
        <p:nvPicPr>
          <p:cNvPr id="174" name="Grafik 5"/>
          <p:cNvPicPr/>
          <p:nvPr/>
        </p:nvPicPr>
        <p:blipFill>
          <a:blip r:embed="rId3" cstate="email">
            <a:extLst>
              <a:ext uri="{28A0092B-C50C-407E-A947-70E740481C1C}">
                <a14:useLocalDpi xmlns:a14="http://schemas.microsoft.com/office/drawing/2010/main"/>
              </a:ext>
            </a:extLst>
          </a:blip>
          <a:stretch/>
        </p:blipFill>
        <p:spPr>
          <a:xfrm>
            <a:off x="154637" y="4407686"/>
            <a:ext cx="4953960" cy="2351980"/>
          </a:xfrm>
          <a:prstGeom prst="rect">
            <a:avLst/>
          </a:prstGeom>
          <a:noFill/>
          <a:ln w="0">
            <a:noFill/>
          </a:ln>
        </p:spPr>
      </p:pic>
      <p:pic>
        <p:nvPicPr>
          <p:cNvPr id="175" name="Grafik 6"/>
          <p:cNvPicPr/>
          <p:nvPr/>
        </p:nvPicPr>
        <p:blipFill>
          <a:blip r:embed="rId4" cstate="email">
            <a:extLst>
              <a:ext uri="{28A0092B-C50C-407E-A947-70E740481C1C}">
                <a14:useLocalDpi xmlns:a14="http://schemas.microsoft.com/office/drawing/2010/main"/>
              </a:ext>
            </a:extLst>
          </a:blip>
          <a:srcRect/>
          <a:stretch/>
        </p:blipFill>
        <p:spPr>
          <a:xfrm>
            <a:off x="5363618" y="4407686"/>
            <a:ext cx="3716440" cy="2327140"/>
          </a:xfrm>
          <a:prstGeom prst="rect">
            <a:avLst/>
          </a:prstGeom>
          <a:noFill/>
          <a:ln w="0">
            <a:noFill/>
          </a:ln>
        </p:spPr>
      </p:pic>
      <p:sp>
        <p:nvSpPr>
          <p:cNvPr id="2" name="Textfeld 1"/>
          <p:cNvSpPr txBox="1"/>
          <p:nvPr/>
        </p:nvSpPr>
        <p:spPr>
          <a:xfrm>
            <a:off x="9841286" y="5081040"/>
            <a:ext cx="1408387" cy="369332"/>
          </a:xfrm>
          <a:prstGeom prst="rect">
            <a:avLst/>
          </a:prstGeom>
          <a:noFill/>
        </p:spPr>
        <p:txBody>
          <a:bodyPr wrap="square" rtlCol="0">
            <a:spAutoFit/>
          </a:bodyPr>
          <a:lstStyle/>
          <a:p>
            <a:r>
              <a:rPr lang="de-DE" dirty="0" smtClean="0"/>
              <a:t>4 MW</a:t>
            </a:r>
            <a:endParaRPr lang="de-DE" dirty="0"/>
          </a:p>
        </p:txBody>
      </p:sp>
      <p:cxnSp>
        <p:nvCxnSpPr>
          <p:cNvPr id="6" name="Gerade Verbindung mit Pfeil 5"/>
          <p:cNvCxnSpPr/>
          <p:nvPr/>
        </p:nvCxnSpPr>
        <p:spPr>
          <a:xfrm flipV="1">
            <a:off x="8182129" y="935977"/>
            <a:ext cx="1915460" cy="43180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PlaceHolder 1"/>
          <p:cNvSpPr>
            <a:spLocks noGrp="1"/>
          </p:cNvSpPr>
          <p:nvPr>
            <p:ph type="ftr" idx="35"/>
          </p:nvPr>
        </p:nvSpPr>
        <p:spPr>
          <a:xfrm>
            <a:off x="4038480" y="6356520"/>
            <a:ext cx="4114080" cy="364320"/>
          </a:xfrm>
          <a:prstGeom prst="rect">
            <a:avLst/>
          </a:prstGeom>
          <a:noFill/>
          <a:ln w="0">
            <a:noFill/>
          </a:ln>
        </p:spPr>
        <p:txBody>
          <a:bodyPr lIns="91440" tIns="45720" rIns="91440" bIns="45720" anchor="ctr">
            <a:noAutofit/>
          </a:bodyPr>
          <a:lstStyle/>
          <a:p>
            <a:pPr indent="0">
              <a:buNone/>
            </a:pPr>
            <a:endParaRPr lang="de-DE" sz="1400" b="0" u="none" strike="noStrike">
              <a:solidFill>
                <a:srgbClr val="000000"/>
              </a:solidFill>
              <a:effectLst/>
              <a:uFillTx/>
              <a:latin typeface="Times New Roman"/>
            </a:endParaRPr>
          </a:p>
        </p:txBody>
      </p:sp>
      <p:sp>
        <p:nvSpPr>
          <p:cNvPr id="183" name="Textfeld 5"/>
          <p:cNvSpPr/>
          <p:nvPr/>
        </p:nvSpPr>
        <p:spPr>
          <a:xfrm>
            <a:off x="7115748" y="573699"/>
            <a:ext cx="4779360" cy="4553639"/>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dirty="0" err="1" smtClean="0">
                <a:solidFill>
                  <a:srgbClr val="FF0000"/>
                </a:solidFill>
                <a:effectLst/>
                <a:uFillTx/>
                <a:latin typeface="Calibri"/>
              </a:rPr>
              <a:t>Bubenreuth</a:t>
            </a:r>
            <a:endParaRPr lang="de-DE" sz="2400" b="1" u="none" strike="noStrike" dirty="0" smtClean="0">
              <a:solidFill>
                <a:srgbClr val="FF0000"/>
              </a:solidFill>
              <a:effectLst/>
              <a:uFillTx/>
              <a:latin typeface="Calibri"/>
            </a:endParaRPr>
          </a:p>
          <a:p>
            <a:pPr defTabSz="914400">
              <a:lnSpc>
                <a:spcPct val="100000"/>
              </a:lnSpc>
            </a:pPr>
            <a:r>
              <a:rPr lang="de-DE" sz="1400" b="1" dirty="0" smtClean="0">
                <a:solidFill>
                  <a:srgbClr val="FF0000"/>
                </a:solidFill>
                <a:latin typeface="Calibri"/>
              </a:rPr>
              <a:t>Info am 26.2.2026</a:t>
            </a:r>
            <a:endParaRPr lang="de-DE" sz="1400" b="0" u="none" strike="noStrike" dirty="0">
              <a:solidFill>
                <a:srgbClr val="000000"/>
              </a:solidFill>
              <a:effectLst/>
              <a:uFillTx/>
              <a:latin typeface="Arial"/>
            </a:endParaRPr>
          </a:p>
          <a:p>
            <a:pPr defTabSz="914400">
              <a:lnSpc>
                <a:spcPct val="100000"/>
              </a:lnSpc>
            </a:pPr>
            <a:endParaRPr lang="de-DE" sz="1800" b="0" u="none" strike="noStrike" dirty="0" smtClean="0">
              <a:solidFill>
                <a:srgbClr val="000000"/>
              </a:solidFill>
              <a:effectLst/>
              <a:uFillTx/>
              <a:latin typeface="Arial"/>
            </a:endParaRPr>
          </a:p>
          <a:p>
            <a:pPr defTabSz="914400">
              <a:lnSpc>
                <a:spcPct val="100000"/>
              </a:lnSpc>
            </a:pPr>
            <a:endParaRPr lang="de-DE" sz="1800" b="0" u="none" strike="noStrike" dirty="0" smtClean="0">
              <a:solidFill>
                <a:srgbClr val="000000"/>
              </a:solidFill>
              <a:effectLst/>
              <a:uFillTx/>
              <a:latin typeface="Arial"/>
            </a:endParaRPr>
          </a:p>
          <a:p>
            <a:pPr defTabSz="914400">
              <a:lnSpc>
                <a:spcPct val="100000"/>
              </a:lnSpc>
            </a:pPr>
            <a:r>
              <a:rPr lang="de-DE" b="1" dirty="0" smtClean="0">
                <a:solidFill>
                  <a:srgbClr val="000000"/>
                </a:solidFill>
                <a:latin typeface="Arial"/>
              </a:rPr>
              <a:t>Plan:</a:t>
            </a:r>
            <a:endParaRPr lang="de-DE" sz="1800" b="1" u="none" strike="noStrike" dirty="0">
              <a:solidFill>
                <a:srgbClr val="000000"/>
              </a:solidFill>
              <a:effectLst/>
              <a:uFillTx/>
              <a:latin typeface="Arial"/>
            </a:endParaRPr>
          </a:p>
          <a:p>
            <a:pPr defTabSz="914400">
              <a:lnSpc>
                <a:spcPct val="100000"/>
              </a:lnSpc>
            </a:pPr>
            <a:r>
              <a:rPr lang="de-DE" sz="1800" b="1" u="none" strike="noStrike" dirty="0" smtClean="0">
                <a:solidFill>
                  <a:schemeClr val="dk1"/>
                </a:solidFill>
                <a:effectLst/>
                <a:uFillTx/>
                <a:latin typeface="Calibri"/>
              </a:rPr>
              <a:t>lobenswert -  </a:t>
            </a:r>
            <a:r>
              <a:rPr lang="de-DE" sz="1800" b="1" u="none" strike="noStrike" dirty="0">
                <a:solidFill>
                  <a:schemeClr val="dk1"/>
                </a:solidFill>
                <a:effectLst/>
                <a:uFillTx/>
                <a:latin typeface="Calibri"/>
              </a:rPr>
              <a:t>keine Biomasse!</a:t>
            </a:r>
            <a:endParaRPr lang="de-DE" sz="1800" b="1" u="none" strike="noStrike" dirty="0">
              <a:solidFill>
                <a:srgbClr val="000000"/>
              </a:solidFill>
              <a:effectLst/>
              <a:uFillTx/>
              <a:latin typeface="Arial"/>
            </a:endParaRPr>
          </a:p>
          <a:p>
            <a:pPr defTabSz="914400">
              <a:lnSpc>
                <a:spcPct val="100000"/>
              </a:lnSpc>
            </a:pPr>
            <a:endParaRPr lang="de-DE" sz="1800" b="1" u="none" strike="noStrike" dirty="0">
              <a:solidFill>
                <a:srgbClr val="000000"/>
              </a:solidFill>
              <a:effectLst/>
              <a:uFillTx/>
              <a:latin typeface="Arial"/>
            </a:endParaRPr>
          </a:p>
          <a:p>
            <a:pPr defTabSz="914400">
              <a:lnSpc>
                <a:spcPct val="100000"/>
              </a:lnSpc>
            </a:pPr>
            <a:r>
              <a:rPr lang="de-DE" sz="1800" b="1" u="none" strike="noStrike" dirty="0">
                <a:solidFill>
                  <a:schemeClr val="dk1"/>
                </a:solidFill>
                <a:effectLst/>
                <a:uFillTx/>
                <a:latin typeface="Calibri"/>
              </a:rPr>
              <a:t>Neues Wohngebiet mit externer </a:t>
            </a:r>
            <a:r>
              <a:rPr lang="de-DE" sz="1800" b="1" u="none" strike="noStrike" dirty="0" smtClean="0">
                <a:solidFill>
                  <a:schemeClr val="dk1"/>
                </a:solidFill>
                <a:effectLst/>
                <a:uFillTx/>
                <a:latin typeface="Calibri"/>
              </a:rPr>
              <a:t>Groß-Wärmepumpe 500 kW</a:t>
            </a:r>
            <a:endParaRPr lang="de-DE" sz="1800" b="1" u="none" strike="noStrike" dirty="0">
              <a:solidFill>
                <a:srgbClr val="000000"/>
              </a:solidFill>
              <a:effectLst/>
              <a:uFillTx/>
              <a:latin typeface="Arial"/>
            </a:endParaRPr>
          </a:p>
          <a:p>
            <a:pPr defTabSz="914400">
              <a:lnSpc>
                <a:spcPct val="100000"/>
              </a:lnSpc>
            </a:pPr>
            <a:endParaRPr lang="de-DE" sz="1800" b="1" u="none" strike="noStrike" dirty="0">
              <a:solidFill>
                <a:srgbClr val="000000"/>
              </a:solidFill>
              <a:effectLst/>
              <a:uFillTx/>
              <a:latin typeface="Arial"/>
            </a:endParaRPr>
          </a:p>
          <a:p>
            <a:pPr defTabSz="914400">
              <a:lnSpc>
                <a:spcPct val="100000"/>
              </a:lnSpc>
            </a:pPr>
            <a:r>
              <a:rPr lang="de-DE" sz="1800" b="1" u="none" strike="noStrike" dirty="0">
                <a:solidFill>
                  <a:schemeClr val="dk1"/>
                </a:solidFill>
                <a:effectLst/>
                <a:uFillTx/>
                <a:latin typeface="Calibri"/>
              </a:rPr>
              <a:t>leider nur JAZ von </a:t>
            </a:r>
            <a:r>
              <a:rPr lang="de-DE" sz="1800" b="1" u="none" strike="noStrike" dirty="0" smtClean="0">
                <a:solidFill>
                  <a:schemeClr val="dk1"/>
                </a:solidFill>
                <a:effectLst/>
                <a:uFillTx/>
                <a:latin typeface="Calibri"/>
              </a:rPr>
              <a:t>ca. 2,5</a:t>
            </a:r>
            <a:r>
              <a:rPr sz="1800" b="1" dirty="0"/>
              <a:t/>
            </a:r>
            <a:br>
              <a:rPr sz="1800" b="1" dirty="0"/>
            </a:br>
            <a:r>
              <a:rPr lang="de-DE" sz="1800" b="1" u="none" strike="noStrike" dirty="0">
                <a:solidFill>
                  <a:schemeClr val="dk1"/>
                </a:solidFill>
                <a:effectLst/>
                <a:uFillTx/>
                <a:latin typeface="Calibri"/>
              </a:rPr>
              <a:t>(Verhältnisse Strom zu Wärme (COP) übers Jahr)</a:t>
            </a:r>
            <a:endParaRPr lang="de-DE" sz="1800" b="1" u="none" strike="noStrike" dirty="0">
              <a:solidFill>
                <a:srgbClr val="000000"/>
              </a:solidFill>
              <a:effectLst/>
              <a:uFillTx/>
              <a:latin typeface="Arial"/>
            </a:endParaRPr>
          </a:p>
          <a:p>
            <a:pPr defTabSz="914400">
              <a:lnSpc>
                <a:spcPct val="100000"/>
              </a:lnSpc>
            </a:pPr>
            <a:endParaRPr lang="de-DE" sz="1800" b="1" u="none" strike="noStrike" dirty="0">
              <a:solidFill>
                <a:srgbClr val="000000"/>
              </a:solidFill>
              <a:effectLst/>
              <a:uFillTx/>
              <a:latin typeface="Arial"/>
            </a:endParaRPr>
          </a:p>
          <a:p>
            <a:pPr defTabSz="914400">
              <a:lnSpc>
                <a:spcPct val="100000"/>
              </a:lnSpc>
            </a:pPr>
            <a:r>
              <a:rPr lang="de-DE" sz="1800" b="1" u="none" strike="noStrike" dirty="0">
                <a:solidFill>
                  <a:schemeClr val="dk1"/>
                </a:solidFill>
                <a:effectLst/>
                <a:uFillTx/>
                <a:latin typeface="Calibri"/>
              </a:rPr>
              <a:t>dezentrale WP heute </a:t>
            </a:r>
            <a:r>
              <a:rPr lang="de-DE" sz="1800" b="1" u="none" strike="noStrike" dirty="0" smtClean="0">
                <a:solidFill>
                  <a:schemeClr val="dk1"/>
                </a:solidFill>
                <a:effectLst/>
                <a:uFillTx/>
                <a:latin typeface="Calibri"/>
              </a:rPr>
              <a:t>aber JAZ </a:t>
            </a:r>
            <a:r>
              <a:rPr lang="de-DE" sz="1800" b="1" u="none" strike="noStrike" dirty="0">
                <a:solidFill>
                  <a:schemeClr val="dk1"/>
                </a:solidFill>
                <a:effectLst/>
                <a:uFillTx/>
                <a:latin typeface="Calibri"/>
              </a:rPr>
              <a:t>größer 4</a:t>
            </a:r>
            <a:endParaRPr lang="de-DE" sz="1800" b="1" u="none" strike="noStrike" dirty="0">
              <a:solidFill>
                <a:srgbClr val="000000"/>
              </a:solidFill>
              <a:effectLst/>
              <a:uFillTx/>
              <a:latin typeface="Arial"/>
            </a:endParaRPr>
          </a:p>
          <a:p>
            <a:pPr defTabSz="914400">
              <a:lnSpc>
                <a:spcPct val="100000"/>
              </a:lnSpc>
            </a:pPr>
            <a:endParaRPr lang="de-DE" sz="1800" b="1" u="none" strike="noStrike" dirty="0">
              <a:solidFill>
                <a:srgbClr val="000000"/>
              </a:solidFill>
              <a:effectLst/>
              <a:uFillTx/>
              <a:latin typeface="Arial"/>
            </a:endParaRPr>
          </a:p>
          <a:p>
            <a:pPr defTabSz="914400">
              <a:lnSpc>
                <a:spcPct val="100000"/>
              </a:lnSpc>
            </a:pPr>
            <a:r>
              <a:rPr lang="de-DE" sz="1800" b="1" u="none" strike="noStrike" dirty="0">
                <a:solidFill>
                  <a:srgbClr val="FF0000"/>
                </a:solidFill>
                <a:effectLst/>
                <a:uFillTx/>
                <a:latin typeface="Calibri"/>
              </a:rPr>
              <a:t>Warum dann Netz?</a:t>
            </a:r>
            <a:endParaRPr lang="de-DE" sz="1800" b="1" u="none" strike="noStrike" dirty="0">
              <a:solidFill>
                <a:srgbClr val="000000"/>
              </a:solidFill>
              <a:effectLst/>
              <a:uFillTx/>
              <a:latin typeface="Arial"/>
            </a:endParaRPr>
          </a:p>
        </p:txBody>
      </p:sp>
      <p:sp>
        <p:nvSpPr>
          <p:cNvPr id="184" name="Textfeld 2"/>
          <p:cNvSpPr/>
          <p:nvPr/>
        </p:nvSpPr>
        <p:spPr>
          <a:xfrm>
            <a:off x="7316280" y="5767200"/>
            <a:ext cx="2343600" cy="9532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1400" b="0" u="none" strike="noStrike">
                <a:solidFill>
                  <a:schemeClr val="dk1"/>
                </a:solidFill>
                <a:effectLst/>
                <a:uFillTx/>
                <a:latin typeface="Calibri"/>
              </a:rPr>
              <a:t>Preise: bei 20.00 kWh</a:t>
            </a:r>
            <a:endParaRPr lang="de-DE" sz="1400" b="0" u="none" strike="noStrike">
              <a:solidFill>
                <a:srgbClr val="000000"/>
              </a:solidFill>
              <a:effectLst/>
              <a:uFillTx/>
              <a:latin typeface="Arial"/>
            </a:endParaRPr>
          </a:p>
          <a:p>
            <a:pPr defTabSz="914400">
              <a:lnSpc>
                <a:spcPct val="100000"/>
              </a:lnSpc>
            </a:pPr>
            <a:r>
              <a:rPr lang="de-DE" sz="1400" b="0" u="none" strike="noStrike">
                <a:solidFill>
                  <a:schemeClr val="dk1"/>
                </a:solidFill>
                <a:effectLst/>
                <a:uFillTx/>
                <a:latin typeface="Calibri"/>
              </a:rPr>
              <a:t>Anschluss 20.349.-€</a:t>
            </a:r>
            <a:endParaRPr lang="de-DE" sz="1400" b="0" u="none" strike="noStrike">
              <a:solidFill>
                <a:srgbClr val="000000"/>
              </a:solidFill>
              <a:effectLst/>
              <a:uFillTx/>
              <a:latin typeface="Arial"/>
            </a:endParaRPr>
          </a:p>
          <a:p>
            <a:pPr defTabSz="914400">
              <a:lnSpc>
                <a:spcPct val="100000"/>
              </a:lnSpc>
            </a:pPr>
            <a:r>
              <a:rPr lang="de-DE" sz="1400" b="0" u="none" strike="noStrike">
                <a:solidFill>
                  <a:schemeClr val="dk1"/>
                </a:solidFill>
                <a:effectLst/>
                <a:uFillTx/>
                <a:latin typeface="Calibri"/>
              </a:rPr>
              <a:t>11,93 C/kWh, somit </a:t>
            </a:r>
            <a:r>
              <a:rPr sz="1400"/>
              <a:t/>
            </a:r>
            <a:br>
              <a:rPr sz="1400"/>
            </a:br>
            <a:r>
              <a:rPr lang="de-DE" sz="1400" b="0" u="none" strike="noStrike">
                <a:solidFill>
                  <a:schemeClr val="dk1"/>
                </a:solidFill>
                <a:effectLst/>
                <a:uFillTx/>
                <a:latin typeface="Calibri"/>
              </a:rPr>
              <a:t>ca. 250.- € mtl.</a:t>
            </a:r>
            <a:endParaRPr lang="de-DE" sz="1400" b="0" u="none" strike="noStrike">
              <a:solidFill>
                <a:srgbClr val="000000"/>
              </a:solidFill>
              <a:effectLst/>
              <a:uFillTx/>
              <a:latin typeface="Arial"/>
            </a:endParaRPr>
          </a:p>
        </p:txBody>
      </p:sp>
      <p:pic>
        <p:nvPicPr>
          <p:cNvPr id="2" name="Grafik 1"/>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0" y="303196"/>
            <a:ext cx="6901314" cy="6487427"/>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5" name="Grafik 2"/>
          <p:cNvPicPr/>
          <p:nvPr/>
        </p:nvPicPr>
        <p:blipFill>
          <a:blip r:embed="rId2" cstate="email">
            <a:extLst>
              <a:ext uri="{28A0092B-C50C-407E-A947-70E740481C1C}">
                <a14:useLocalDpi xmlns:a14="http://schemas.microsoft.com/office/drawing/2010/main"/>
              </a:ext>
            </a:extLst>
          </a:blip>
          <a:srcRect/>
          <a:stretch/>
        </p:blipFill>
        <p:spPr>
          <a:xfrm>
            <a:off x="290880" y="1370880"/>
            <a:ext cx="9601200" cy="5486400"/>
          </a:xfrm>
          <a:prstGeom prst="rect">
            <a:avLst/>
          </a:prstGeom>
          <a:noFill/>
          <a:ln w="0">
            <a:noFill/>
          </a:ln>
        </p:spPr>
      </p:pic>
      <p:sp>
        <p:nvSpPr>
          <p:cNvPr id="186" name="Textfeld 4"/>
          <p:cNvSpPr/>
          <p:nvPr/>
        </p:nvSpPr>
        <p:spPr>
          <a:xfrm>
            <a:off x="290880" y="0"/>
            <a:ext cx="10465200" cy="1261080"/>
          </a:xfrm>
          <a:prstGeom prst="rect">
            <a:avLst/>
          </a:prstGeom>
          <a:noFill/>
          <a:ln w="0">
            <a:noFill/>
          </a:ln>
          <a:effectLst>
            <a:outerShdw blurRad="50760" dist="38160" dir="5400000" algn="t"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400" b="1" u="none" strike="noStrike">
                <a:solidFill>
                  <a:srgbClr val="FF0000"/>
                </a:solidFill>
                <a:effectLst/>
                <a:uFillTx/>
                <a:latin typeface="Calibri"/>
              </a:rPr>
              <a:t>        </a:t>
            </a:r>
            <a:r>
              <a:rPr lang="de-DE" sz="2800" b="1" u="none" strike="noStrike">
                <a:solidFill>
                  <a:srgbClr val="C00000"/>
                </a:solidFill>
                <a:effectLst/>
                <a:uFillTx/>
                <a:latin typeface="Calibri"/>
              </a:rPr>
              <a:t>Falkendorf /Münchaurach:</a:t>
            </a:r>
            <a:r>
              <a:rPr sz="2800"/>
              <a:t/>
            </a:r>
            <a:br>
              <a:rPr sz="2800"/>
            </a:br>
            <a:r>
              <a:rPr lang="de-DE" sz="2800" b="1" u="none" strike="noStrike">
                <a:solidFill>
                  <a:srgbClr val="C00000"/>
                </a:solidFill>
                <a:effectLst/>
                <a:uFillTx/>
                <a:latin typeface="Calibri"/>
              </a:rPr>
              <a:t> Kommerzielles Interesse treibt Blüten!</a:t>
            </a:r>
            <a:endParaRPr lang="de-DE" sz="2800" b="0" u="none" strike="noStrike">
              <a:solidFill>
                <a:srgbClr val="000000"/>
              </a:solidFill>
              <a:effectLst/>
              <a:uFillTx/>
              <a:latin typeface="Arial"/>
            </a:endParaRPr>
          </a:p>
          <a:p>
            <a:pPr defTabSz="914400">
              <a:lnSpc>
                <a:spcPct val="100000"/>
              </a:lnSpc>
            </a:pPr>
            <a:r>
              <a:rPr lang="de-DE" sz="2000" b="1" u="none" strike="noStrike">
                <a:solidFill>
                  <a:schemeClr val="dk1"/>
                </a:solidFill>
                <a:effectLst/>
                <a:uFillTx/>
                <a:latin typeface="Calibri"/>
              </a:rPr>
              <a:t>Kindergarten pervers       Hackschnitzel statt Wärmepumpe!!!</a:t>
            </a:r>
            <a:endParaRPr lang="de-DE" sz="2000" b="0" u="none" strike="noStrike">
              <a:solidFill>
                <a:srgbClr val="000000"/>
              </a:solidFill>
              <a:effectLst/>
              <a:uFillTx/>
              <a:latin typeface="Arial"/>
            </a:endParaRPr>
          </a:p>
        </p:txBody>
      </p:sp>
      <p:sp>
        <p:nvSpPr>
          <p:cNvPr id="188" name="Pfeil nach rechts 1"/>
          <p:cNvSpPr/>
          <p:nvPr/>
        </p:nvSpPr>
        <p:spPr>
          <a:xfrm>
            <a:off x="2693160" y="1013760"/>
            <a:ext cx="257040" cy="107280"/>
          </a:xfrm>
          <a:prstGeom prst="rightArrow">
            <a:avLst>
              <a:gd name="adj1" fmla="val 50000"/>
              <a:gd name="adj2" fmla="val 50000"/>
            </a:avLst>
          </a:prstGeom>
          <a:solidFill>
            <a:srgbClr val="5B9BD5"/>
          </a:solidFill>
          <a:ln>
            <a:solidFill>
              <a:srgbClr val="43729D"/>
            </a:solidFill>
          </a:ln>
        </p:spPr>
        <p:style>
          <a:lnRef idx="2">
            <a:schemeClr val="accent1">
              <a:shade val="50000"/>
            </a:schemeClr>
          </a:lnRef>
          <a:fillRef idx="1">
            <a:schemeClr val="accent1"/>
          </a:fillRef>
          <a:effectRef idx="0">
            <a:schemeClr val="accent1"/>
          </a:effectRef>
          <a:fontRef idx="minor"/>
        </p:style>
        <p:txBody>
          <a:bodyPr lIns="90000" tIns="9000" rIns="90000" bIns="9000" anchor="ctr">
            <a:noAutofit/>
          </a:bodyPr>
          <a:lstStyle/>
          <a:p>
            <a:pPr algn="ctr" defTabSz="914400">
              <a:lnSpc>
                <a:spcPct val="100000"/>
              </a:lnSpc>
            </a:pPr>
            <a:endParaRPr lang="de-DE" sz="1800" b="0" u="none" strike="noStrike">
              <a:solidFill>
                <a:schemeClr val="lt1"/>
              </a:solidFill>
              <a:effectLst/>
              <a:uFillTx/>
              <a:latin typeface="Calibri"/>
            </a:endParaRPr>
          </a:p>
        </p:txBody>
      </p:sp>
      <p:sp>
        <p:nvSpPr>
          <p:cNvPr id="7" name="Textfeld 6"/>
          <p:cNvSpPr txBox="1"/>
          <p:nvPr/>
        </p:nvSpPr>
        <p:spPr>
          <a:xfrm>
            <a:off x="10023366" y="1013760"/>
            <a:ext cx="1934678" cy="5635895"/>
          </a:xfrm>
          <a:prstGeom prst="rect">
            <a:avLst/>
          </a:prstGeom>
          <a:noFill/>
        </p:spPr>
        <p:txBody>
          <a:bodyPr wrap="square" rtlCol="0">
            <a:spAutoFit/>
          </a:bodyPr>
          <a:lstStyle/>
          <a:p>
            <a:endParaRPr lang="de-DE" dirty="0"/>
          </a:p>
        </p:txBody>
      </p:sp>
      <p:sp>
        <p:nvSpPr>
          <p:cNvPr id="4" name="Textfeld 3"/>
          <p:cNvSpPr txBox="1"/>
          <p:nvPr/>
        </p:nvSpPr>
        <p:spPr>
          <a:xfrm>
            <a:off x="9971620" y="1196093"/>
            <a:ext cx="2220380" cy="5632311"/>
          </a:xfrm>
          <a:prstGeom prst="rect">
            <a:avLst/>
          </a:prstGeom>
          <a:solidFill>
            <a:schemeClr val="bg1"/>
          </a:solidFill>
        </p:spPr>
        <p:txBody>
          <a:bodyPr wrap="square" rtlCol="0">
            <a:spAutoFit/>
          </a:bodyPr>
          <a:lstStyle/>
          <a:p>
            <a:r>
              <a:rPr lang="de-DE" sz="1000" dirty="0" smtClean="0"/>
              <a:t>Zitat aus den EN 2025:</a:t>
            </a:r>
            <a:br>
              <a:rPr lang="de-DE" sz="1000" dirty="0" smtClean="0"/>
            </a:br>
            <a:endParaRPr lang="de-DE" sz="1000" dirty="0" smtClean="0"/>
          </a:p>
          <a:p>
            <a:r>
              <a:rPr lang="de-DE" sz="1000" b="1" dirty="0" smtClean="0"/>
              <a:t>„Neuster Stand der Technik</a:t>
            </a:r>
          </a:p>
          <a:p>
            <a:r>
              <a:rPr lang="de-DE" sz="1000" dirty="0" smtClean="0"/>
              <a:t>Auch </a:t>
            </a:r>
            <a:r>
              <a:rPr lang="de-DE" sz="1000" dirty="0"/>
              <a:t>um das Thema Energie ging es beim Antrag des Gemeinderatsmitglieds Richard Schnappauf. Die Heizenergie des Kindergartens „Arche Noah“ in Falkendorf wird derzeit über eine Wärmepumpe erzeugt. Die Anlage entspricht dem neuesten Stand der Technik. Die Gemeinde hatte dafür 222.545 Euro bezahlt. Einweihung des Kindergartens war am 29. April 2022. Der Fachplaner geht davon aus, dass diese Anlage die nächsten 10 bis 15 Jahre nicht ersetzt werden muss, aus wirtschaftlicher Sicher macht die Anbindung an das Nahwärmenetz wenig Sinn.</a:t>
            </a:r>
            <a:br>
              <a:rPr lang="de-DE" sz="1000" dirty="0"/>
            </a:br>
            <a:r>
              <a:rPr lang="de-DE" sz="1000" dirty="0"/>
              <a:t>Die Gemeinderäte wurden dennoch gebeten zu entscheiden, ob ein Anschluss an ein noch zu errichtendes Nahwärmenetz geprüft werden soll. Im Baugebiet „Röthenäcker 1“ und den umliegenden Straßenzügen wäre eine Nahwärmeversorgung möglich. Dabei gilt: je mehr Anlieger mitmachen, umso billiger wird es für alle Beteiligten. Es wäre möglich, den Wärmebedarf des Kindergartens als Platzhalter in die Planung der Bioenergie Schnappauf mit aufzunehmen. </a:t>
            </a:r>
            <a:br>
              <a:rPr lang="de-DE" sz="1000" dirty="0"/>
            </a:br>
            <a:r>
              <a:rPr lang="de-DE" sz="1000" dirty="0"/>
              <a:t>Diese Möglichkeit wird nun geprüft, dabei geht die Gemeinde derzeit keine Verpflichtungen ein</a:t>
            </a:r>
            <a:r>
              <a:rPr lang="de-DE" sz="1000" dirty="0" smtClean="0"/>
              <a:t>.“</a:t>
            </a:r>
            <a:endParaRPr lang="de-DE" sz="10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PlaceHolder 1"/>
          <p:cNvSpPr>
            <a:spLocks noGrp="1"/>
          </p:cNvSpPr>
          <p:nvPr>
            <p:ph type="ftr" idx="36"/>
          </p:nvPr>
        </p:nvSpPr>
        <p:spPr>
          <a:xfrm>
            <a:off x="4038480" y="6356520"/>
            <a:ext cx="4114080" cy="364320"/>
          </a:xfrm>
          <a:prstGeom prst="rect">
            <a:avLst/>
          </a:prstGeom>
          <a:noFill/>
          <a:ln w="0">
            <a:noFill/>
          </a:ln>
        </p:spPr>
        <p:txBody>
          <a:bodyPr lIns="91440" tIns="45720" rIns="91440" bIns="45720" anchor="ctr">
            <a:noAutofit/>
          </a:bodyPr>
          <a:lstStyle/>
          <a:p>
            <a:pPr indent="0">
              <a:buNone/>
            </a:pPr>
            <a:endParaRPr lang="de-DE" sz="1400" b="0" u="none" strike="noStrike" dirty="0">
              <a:solidFill>
                <a:srgbClr val="000000"/>
              </a:solidFill>
              <a:effectLst/>
              <a:uFillTx/>
              <a:latin typeface="Times New Roman"/>
            </a:endParaRPr>
          </a:p>
        </p:txBody>
      </p:sp>
      <p:sp>
        <p:nvSpPr>
          <p:cNvPr id="191" name="Textfeld 2"/>
          <p:cNvSpPr/>
          <p:nvPr/>
        </p:nvSpPr>
        <p:spPr>
          <a:xfrm>
            <a:off x="1271160" y="24120"/>
            <a:ext cx="9371880" cy="1076400"/>
          </a:xfrm>
          <a:prstGeom prst="rect">
            <a:avLst/>
          </a:prstGeom>
          <a:noFill/>
          <a:ln w="0">
            <a:noFill/>
          </a:ln>
          <a:effectLst>
            <a:outerShdw blurRad="50760" dist="38160" dir="5400000" algn="t"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algn="ctr" defTabSz="914400">
              <a:lnSpc>
                <a:spcPct val="100000"/>
              </a:lnSpc>
            </a:pPr>
            <a:r>
              <a:rPr lang="de-DE" sz="2800" b="1" u="none" strike="noStrike" dirty="0">
                <a:solidFill>
                  <a:srgbClr val="C00000"/>
                </a:solidFill>
                <a:effectLst/>
                <a:uFillTx/>
                <a:latin typeface="Calibri"/>
              </a:rPr>
              <a:t>Quartiersanierung GEWO BAU</a:t>
            </a:r>
            <a:endParaRPr lang="de-DE" sz="2800" b="0" u="none" strike="noStrike" dirty="0">
              <a:solidFill>
                <a:srgbClr val="000000"/>
              </a:solidFill>
              <a:effectLst/>
              <a:uFillTx/>
              <a:latin typeface="Arial"/>
            </a:endParaRPr>
          </a:p>
          <a:p>
            <a:pPr defTabSz="914400">
              <a:lnSpc>
                <a:spcPct val="100000"/>
              </a:lnSpc>
            </a:pPr>
            <a:endParaRPr lang="de-DE" sz="1800" b="0" u="none" strike="noStrike" dirty="0">
              <a:solidFill>
                <a:srgbClr val="000000"/>
              </a:solidFill>
              <a:effectLst/>
              <a:uFillTx/>
              <a:latin typeface="Arial"/>
            </a:endParaRPr>
          </a:p>
          <a:p>
            <a:pPr defTabSz="914400">
              <a:lnSpc>
                <a:spcPct val="100000"/>
              </a:lnSpc>
            </a:pPr>
            <a:r>
              <a:rPr lang="de-DE" sz="1800" b="1" u="none" strike="noStrike" dirty="0">
                <a:solidFill>
                  <a:schemeClr val="dk1"/>
                </a:solidFill>
                <a:effectLst/>
                <a:uFillTx/>
                <a:latin typeface="Calibri"/>
              </a:rPr>
              <a:t>Gebäudesanierung und </a:t>
            </a:r>
            <a:r>
              <a:rPr lang="de-DE" sz="1800" b="1" u="none" strike="noStrike" dirty="0">
                <a:solidFill>
                  <a:srgbClr val="FF0000"/>
                </a:solidFill>
                <a:effectLst/>
                <a:uFillTx/>
                <a:latin typeface="Calibri"/>
              </a:rPr>
              <a:t>Wärmeversorgung </a:t>
            </a:r>
            <a:r>
              <a:rPr lang="de-DE" sz="1800" b="0" u="none" strike="noStrike" dirty="0">
                <a:solidFill>
                  <a:schemeClr val="dk1"/>
                </a:solidFill>
                <a:effectLst/>
                <a:uFillTx/>
                <a:latin typeface="Calibri"/>
              </a:rPr>
              <a:t>ohne Subunternehmer, </a:t>
            </a:r>
            <a:r>
              <a:rPr lang="de-DE" sz="1800" b="1" u="none" strike="noStrike" dirty="0">
                <a:solidFill>
                  <a:srgbClr val="FF0000"/>
                </a:solidFill>
                <a:effectLst/>
                <a:uFillTx/>
                <a:latin typeface="Calibri"/>
              </a:rPr>
              <a:t>positives</a:t>
            </a:r>
            <a:r>
              <a:rPr lang="de-DE" sz="1800" b="0" u="none" strike="noStrike" dirty="0">
                <a:solidFill>
                  <a:schemeClr val="dk1"/>
                </a:solidFill>
                <a:effectLst/>
                <a:uFillTx/>
                <a:latin typeface="Calibri"/>
              </a:rPr>
              <a:t> </a:t>
            </a:r>
            <a:r>
              <a:rPr lang="de-DE" sz="1800" b="0" u="none" strike="noStrike" dirty="0" smtClean="0">
                <a:solidFill>
                  <a:schemeClr val="dk1"/>
                </a:solidFill>
                <a:effectLst/>
                <a:uFillTx/>
                <a:latin typeface="Calibri"/>
              </a:rPr>
              <a:t>Beispiel in Erlangen</a:t>
            </a:r>
            <a:endParaRPr lang="de-DE" sz="1800" b="0" u="none" strike="noStrike" dirty="0">
              <a:solidFill>
                <a:srgbClr val="000000"/>
              </a:solidFill>
              <a:effectLst/>
              <a:uFillTx/>
              <a:latin typeface="Arial"/>
            </a:endParaRPr>
          </a:p>
        </p:txBody>
      </p:sp>
      <p:sp>
        <p:nvSpPr>
          <p:cNvPr id="2" name="Textfeld 1"/>
          <p:cNvSpPr txBox="1"/>
          <p:nvPr/>
        </p:nvSpPr>
        <p:spPr>
          <a:xfrm>
            <a:off x="510138" y="1337912"/>
            <a:ext cx="11117179" cy="1323439"/>
          </a:xfrm>
          <a:prstGeom prst="rect">
            <a:avLst/>
          </a:prstGeom>
          <a:noFill/>
        </p:spPr>
        <p:txBody>
          <a:bodyPr wrap="square" rtlCol="0">
            <a:spAutoFit/>
          </a:bodyPr>
          <a:lstStyle/>
          <a:p>
            <a:r>
              <a:rPr lang="de-DE" sz="2000" b="1" dirty="0" smtClean="0"/>
              <a:t>Nach der innovativen Sanierung vieler Wohngebäude nach dem Verfahren „</a:t>
            </a:r>
            <a:r>
              <a:rPr lang="de-DE" sz="2000" b="1" dirty="0" err="1" smtClean="0"/>
              <a:t>Energiesprong</a:t>
            </a:r>
            <a:r>
              <a:rPr lang="de-DE" sz="2000" b="1" dirty="0" smtClean="0"/>
              <a:t>“ </a:t>
            </a:r>
          </a:p>
          <a:p>
            <a:r>
              <a:rPr lang="de-DE" sz="2000" b="1" dirty="0" smtClean="0"/>
              <a:t>folgt jetzt zur Quartierversorgung ein weiteres Pilotprojekt für die Wärmeversorgung.</a:t>
            </a:r>
            <a:br>
              <a:rPr lang="de-DE" sz="2000" b="1" dirty="0" smtClean="0"/>
            </a:br>
            <a:r>
              <a:rPr lang="de-DE" sz="2000" b="1" dirty="0" smtClean="0"/>
              <a:t/>
            </a:r>
            <a:br>
              <a:rPr lang="de-DE" sz="2000" b="1" dirty="0" smtClean="0"/>
            </a:br>
            <a:r>
              <a:rPr lang="de-DE" sz="2000" b="1" dirty="0" smtClean="0">
                <a:solidFill>
                  <a:srgbClr val="C00000"/>
                </a:solidFill>
              </a:rPr>
              <a:t>Heizwärme und Warmwasser für Mehrfamilienhäuser: Pilotprojekt „</a:t>
            </a:r>
            <a:r>
              <a:rPr lang="de-DE" sz="2000" b="1" dirty="0" err="1" smtClean="0">
                <a:solidFill>
                  <a:srgbClr val="C00000"/>
                </a:solidFill>
              </a:rPr>
              <a:t>Energiesprong</a:t>
            </a:r>
            <a:r>
              <a:rPr lang="de-DE" sz="2000" b="1" dirty="0" smtClean="0">
                <a:solidFill>
                  <a:srgbClr val="C00000"/>
                </a:solidFill>
              </a:rPr>
              <a:t>“ Erlangen Süd</a:t>
            </a:r>
            <a:endParaRPr lang="de-DE" sz="2000" b="1" dirty="0">
              <a:solidFill>
                <a:srgbClr val="C00000"/>
              </a:solidFill>
            </a:endParaRPr>
          </a:p>
        </p:txBody>
      </p:sp>
      <p:sp>
        <p:nvSpPr>
          <p:cNvPr id="3" name="Textfeld 2"/>
          <p:cNvSpPr txBox="1"/>
          <p:nvPr/>
        </p:nvSpPr>
        <p:spPr>
          <a:xfrm>
            <a:off x="825897" y="2661351"/>
            <a:ext cx="9817143" cy="3693319"/>
          </a:xfrm>
          <a:prstGeom prst="rect">
            <a:avLst/>
          </a:prstGeom>
          <a:noFill/>
        </p:spPr>
        <p:txBody>
          <a:bodyPr wrap="square" rtlCol="0">
            <a:spAutoFit/>
          </a:bodyPr>
          <a:lstStyle/>
          <a:p>
            <a:r>
              <a:rPr lang="de-DE" dirty="0" smtClean="0"/>
              <a:t>Prinzip:</a:t>
            </a:r>
          </a:p>
          <a:p>
            <a:r>
              <a:rPr lang="de-DE" dirty="0" smtClean="0"/>
              <a:t>Die Wärmegewinnung und Versorgung wird von einem vergrabenen Container aus realisiert.</a:t>
            </a:r>
          </a:p>
          <a:p>
            <a:r>
              <a:rPr lang="de-DE" dirty="0" smtClean="0"/>
              <a:t>Von diesem aus gehen Hochleistungspfähle (HEP) mit einem Durchmesser von 1,42 m und 28 m Länge in die Tiefe und nehmen die Erdwärme für Wärmepumpen auf. Das Speicher und Transportmedium ist Wasser.</a:t>
            </a:r>
          </a:p>
          <a:p>
            <a:r>
              <a:rPr lang="de-DE" dirty="0" smtClean="0"/>
              <a:t>In dem Container sind neben der Wärmepumpe Speichertanks für das Heizwasser und auch für die Brauchwasserversorgung eingebaut.</a:t>
            </a:r>
          </a:p>
          <a:p>
            <a:r>
              <a:rPr lang="de-DE" dirty="0" smtClean="0"/>
              <a:t>Von da aus geht es auf kurzen Wegen zu den Gebäuden. (Für ein Copyright für die Bilder ist angefragt) </a:t>
            </a:r>
            <a:br>
              <a:rPr lang="de-DE" dirty="0" smtClean="0"/>
            </a:br>
            <a:endParaRPr lang="de-DE" dirty="0" smtClean="0"/>
          </a:p>
          <a:p>
            <a:r>
              <a:rPr lang="de-DE" b="1" dirty="0"/>
              <a:t>Link: </a:t>
            </a:r>
            <a:r>
              <a:rPr lang="de-DE" dirty="0">
                <a:hlinkClick r:id="rId2"/>
              </a:rPr>
              <a:t>https://</a:t>
            </a:r>
            <a:r>
              <a:rPr lang="de-DE" dirty="0" smtClean="0">
                <a:hlinkClick r:id="rId2"/>
              </a:rPr>
              <a:t>www.sistems.de/loesungen/intelligente-systemloesungen/sistems-ground-cube?ecid=mc:paid-online!cn:groundcube!sc:search-ads!do:google&amp;gad_source=1&amp;gad_campaignid=23919265386&amp;gclid=EAIaIQobChMIitHmnJWBlwMVTY2DBx0ASS5fEAAYASAAEgKU5_D_BwE</a:t>
            </a:r>
            <a:r>
              <a:rPr lang="de-DE" dirty="0" smtClean="0"/>
              <a:t> </a:t>
            </a:r>
            <a:endParaRPr lang="de-DE"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 name="PlaceHolder 1"/>
          <p:cNvSpPr>
            <a:spLocks noGrp="1"/>
          </p:cNvSpPr>
          <p:nvPr>
            <p:ph type="ftr" idx="37"/>
          </p:nvPr>
        </p:nvSpPr>
        <p:spPr>
          <a:xfrm>
            <a:off x="4038480" y="6356520"/>
            <a:ext cx="4114080" cy="364320"/>
          </a:xfrm>
          <a:prstGeom prst="rect">
            <a:avLst/>
          </a:prstGeom>
          <a:noFill/>
          <a:ln w="0">
            <a:noFill/>
          </a:ln>
        </p:spPr>
        <p:txBody>
          <a:bodyPr lIns="91440" tIns="45720" rIns="91440" bIns="45720" anchor="ctr">
            <a:noAutofit/>
          </a:bodyPr>
          <a:lstStyle/>
          <a:p>
            <a:pPr indent="0">
              <a:buNone/>
            </a:pPr>
            <a:endParaRPr lang="de-DE" sz="1400" b="0" u="none" strike="noStrike">
              <a:solidFill>
                <a:srgbClr val="000000"/>
              </a:solidFill>
              <a:effectLst/>
              <a:uFillTx/>
              <a:latin typeface="Times New Roman"/>
            </a:endParaRPr>
          </a:p>
        </p:txBody>
      </p:sp>
      <p:sp>
        <p:nvSpPr>
          <p:cNvPr id="194" name="Textfeld 2"/>
          <p:cNvSpPr/>
          <p:nvPr/>
        </p:nvSpPr>
        <p:spPr>
          <a:xfrm>
            <a:off x="442080" y="812160"/>
            <a:ext cx="5884200" cy="5630857"/>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de-DE" sz="2400" b="1" u="none" strike="noStrike" dirty="0">
                <a:solidFill>
                  <a:schemeClr val="accent6">
                    <a:lumMod val="50000"/>
                  </a:schemeClr>
                </a:solidFill>
                <a:effectLst/>
                <a:uFillTx/>
                <a:latin typeface="Calibri"/>
              </a:rPr>
              <a:t>vorhanden/geplant </a:t>
            </a:r>
            <a:r>
              <a:rPr lang="de-DE" sz="2400" b="1" u="none" strike="noStrike" dirty="0" smtClean="0">
                <a:solidFill>
                  <a:schemeClr val="accent6">
                    <a:lumMod val="50000"/>
                  </a:schemeClr>
                </a:solidFill>
                <a:effectLst/>
                <a:uFillTx/>
                <a:latin typeface="Calibri"/>
              </a:rPr>
              <a:t/>
            </a:r>
            <a:br>
              <a:rPr lang="de-DE" sz="2400" b="1" u="none" strike="noStrike" dirty="0" smtClean="0">
                <a:solidFill>
                  <a:schemeClr val="accent6">
                    <a:lumMod val="50000"/>
                  </a:schemeClr>
                </a:solidFill>
                <a:effectLst/>
                <a:uFillTx/>
                <a:latin typeface="Calibri"/>
              </a:rPr>
            </a:br>
            <a:r>
              <a:rPr lang="de-DE" sz="2400" b="1" u="none" strike="noStrike" dirty="0" smtClean="0">
                <a:solidFill>
                  <a:schemeClr val="accent6">
                    <a:lumMod val="50000"/>
                  </a:schemeClr>
                </a:solidFill>
                <a:effectLst/>
                <a:uFillTx/>
                <a:latin typeface="Calibri"/>
              </a:rPr>
              <a:t>Wärmenetze u.a. mit </a:t>
            </a:r>
            <a:r>
              <a:rPr lang="de-DE" sz="2400" b="1" dirty="0" smtClean="0">
                <a:solidFill>
                  <a:schemeClr val="accent6">
                    <a:lumMod val="50000"/>
                  </a:schemeClr>
                </a:solidFill>
              </a:rPr>
              <a:t>Biomasse-z.B</a:t>
            </a:r>
            <a:r>
              <a:rPr lang="de-DE" sz="2400" b="1" u="none" strike="noStrike" dirty="0">
                <a:solidFill>
                  <a:schemeClr val="accent6">
                    <a:lumMod val="50000"/>
                  </a:schemeClr>
                </a:solidFill>
                <a:effectLst/>
                <a:uFillTx/>
                <a:latin typeface="Calibri"/>
              </a:rPr>
              <a:t>. in: </a:t>
            </a:r>
            <a:endParaRPr lang="de-DE" sz="24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a:p>
            <a:pPr defTabSz="914400">
              <a:lnSpc>
                <a:spcPct val="100000"/>
              </a:lnSpc>
            </a:pPr>
            <a:r>
              <a:rPr lang="de-DE" sz="2400" b="1" u="none" strike="noStrike" dirty="0" err="1">
                <a:solidFill>
                  <a:schemeClr val="accent6">
                    <a:lumMod val="50000"/>
                  </a:schemeClr>
                </a:solidFill>
                <a:effectLst/>
                <a:uFillTx/>
                <a:latin typeface="Calibri"/>
              </a:rPr>
              <a:t>Spardorf</a:t>
            </a:r>
            <a:endParaRPr lang="de-DE" sz="2400" b="0" u="none" strike="noStrike" dirty="0">
              <a:solidFill>
                <a:srgbClr val="000000"/>
              </a:solidFill>
              <a:effectLst/>
              <a:uFillTx/>
              <a:latin typeface="Arial"/>
            </a:endParaRPr>
          </a:p>
          <a:p>
            <a:pPr defTabSz="914400">
              <a:lnSpc>
                <a:spcPct val="100000"/>
              </a:lnSpc>
            </a:pPr>
            <a:r>
              <a:rPr lang="de-DE" sz="2400" b="1" u="none" strike="noStrike" dirty="0" err="1">
                <a:solidFill>
                  <a:schemeClr val="accent6">
                    <a:lumMod val="50000"/>
                  </a:schemeClr>
                </a:solidFill>
                <a:effectLst/>
                <a:uFillTx/>
                <a:latin typeface="Calibri"/>
              </a:rPr>
              <a:t>Lonnerstadt</a:t>
            </a:r>
            <a:endParaRPr lang="de-DE" sz="2400" b="0" u="none" strike="noStrike" dirty="0">
              <a:solidFill>
                <a:srgbClr val="000000"/>
              </a:solidFill>
              <a:effectLst/>
              <a:uFillTx/>
              <a:latin typeface="Arial"/>
            </a:endParaRPr>
          </a:p>
          <a:p>
            <a:pPr defTabSz="914400">
              <a:lnSpc>
                <a:spcPct val="100000"/>
              </a:lnSpc>
            </a:pPr>
            <a:r>
              <a:rPr lang="de-DE" sz="2400" b="1" u="none" strike="noStrike" dirty="0" err="1">
                <a:solidFill>
                  <a:schemeClr val="accent6">
                    <a:lumMod val="50000"/>
                  </a:schemeClr>
                </a:solidFill>
                <a:effectLst/>
                <a:uFillTx/>
                <a:latin typeface="Calibri"/>
              </a:rPr>
              <a:t>Baiersdorf</a:t>
            </a:r>
            <a:r>
              <a:rPr lang="de-DE" sz="2400" b="1" u="none" strike="noStrike" dirty="0">
                <a:solidFill>
                  <a:schemeClr val="accent6">
                    <a:lumMod val="50000"/>
                  </a:schemeClr>
                </a:solidFill>
                <a:effectLst/>
                <a:uFillTx/>
                <a:latin typeface="Calibri"/>
              </a:rPr>
              <a:t> </a:t>
            </a:r>
            <a:r>
              <a:rPr lang="de-DE" sz="1800" b="1" u="none" strike="noStrike" dirty="0">
                <a:solidFill>
                  <a:schemeClr val="accent6">
                    <a:lumMod val="50000"/>
                  </a:schemeClr>
                </a:solidFill>
                <a:effectLst/>
                <a:uFillTx/>
                <a:latin typeface="Calibri"/>
              </a:rPr>
              <a:t>(Holzvergaser)</a:t>
            </a:r>
            <a:endParaRPr lang="de-DE" sz="1800" b="0" u="none" strike="noStrike" dirty="0">
              <a:solidFill>
                <a:srgbClr val="000000"/>
              </a:solidFill>
              <a:effectLst/>
              <a:uFillTx/>
              <a:latin typeface="Arial"/>
            </a:endParaRPr>
          </a:p>
          <a:p>
            <a:pPr defTabSz="914400">
              <a:lnSpc>
                <a:spcPct val="100000"/>
              </a:lnSpc>
            </a:pPr>
            <a:r>
              <a:rPr lang="de-DE" sz="2400" b="1" u="none" strike="noStrike" dirty="0">
                <a:solidFill>
                  <a:schemeClr val="accent6">
                    <a:lumMod val="50000"/>
                  </a:schemeClr>
                </a:solidFill>
                <a:effectLst/>
                <a:uFillTx/>
                <a:latin typeface="Calibri"/>
              </a:rPr>
              <a:t>Herzogenaurach</a:t>
            </a:r>
            <a:endParaRPr lang="de-DE" sz="2400" b="0" u="none" strike="noStrike" dirty="0">
              <a:solidFill>
                <a:srgbClr val="000000"/>
              </a:solidFill>
              <a:effectLst/>
              <a:uFillTx/>
              <a:latin typeface="Arial"/>
            </a:endParaRPr>
          </a:p>
          <a:p>
            <a:pPr defTabSz="914400">
              <a:lnSpc>
                <a:spcPct val="100000"/>
              </a:lnSpc>
            </a:pPr>
            <a:r>
              <a:rPr lang="de-DE" sz="2400" b="1" u="none" strike="noStrike" dirty="0" err="1" smtClean="0">
                <a:solidFill>
                  <a:schemeClr val="accent6">
                    <a:lumMod val="50000"/>
                  </a:schemeClr>
                </a:solidFill>
                <a:effectLst/>
                <a:uFillTx/>
                <a:latin typeface="Calibri"/>
              </a:rPr>
              <a:t>Münchaurach</a:t>
            </a: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chemeClr val="accent6">
                    <a:lumMod val="50000"/>
                  </a:schemeClr>
                </a:solidFill>
                <a:effectLst/>
                <a:uFillTx/>
                <a:latin typeface="Calibri"/>
              </a:rPr>
              <a:t>Adelsdorf (bis zu 1000 Häuser)</a:t>
            </a:r>
            <a:endParaRPr lang="de-DE" sz="2400" b="0" u="none" strike="noStrike" dirty="0">
              <a:solidFill>
                <a:srgbClr val="000000"/>
              </a:solidFill>
              <a:effectLst/>
              <a:uFillTx/>
              <a:latin typeface="Arial"/>
            </a:endParaRPr>
          </a:p>
          <a:p>
            <a:r>
              <a:rPr lang="de-DE" sz="2400" b="1" u="none" strike="noStrike" dirty="0" smtClean="0">
                <a:solidFill>
                  <a:schemeClr val="accent6">
                    <a:lumMod val="50000"/>
                  </a:schemeClr>
                </a:solidFill>
                <a:effectLst/>
                <a:uFillTx/>
                <a:latin typeface="Calibri"/>
              </a:rPr>
              <a:t>(Möhrendorf, Planung eingestellt)</a:t>
            </a:r>
            <a:r>
              <a:rPr lang="de-DE" sz="2400" dirty="0"/>
              <a:t> </a:t>
            </a:r>
            <a:r>
              <a:rPr lang="de-DE" sz="2400" dirty="0" smtClean="0"/>
              <a:t>*</a:t>
            </a:r>
            <a:endParaRPr lang="de-DE" sz="2400" b="1" u="none" strike="noStrike" dirty="0" smtClean="0">
              <a:solidFill>
                <a:schemeClr val="accent6">
                  <a:lumMod val="50000"/>
                </a:schemeClr>
              </a:solidFill>
              <a:effectLst/>
              <a:uFillTx/>
              <a:latin typeface="Calibri"/>
            </a:endParaRPr>
          </a:p>
          <a:p>
            <a:pPr defTabSz="914400">
              <a:lnSpc>
                <a:spcPct val="100000"/>
              </a:lnSpc>
            </a:pPr>
            <a:r>
              <a:rPr lang="de-DE" sz="2400" b="1" u="none" strike="noStrike" dirty="0" err="1" smtClean="0">
                <a:solidFill>
                  <a:schemeClr val="accent6">
                    <a:lumMod val="50000"/>
                  </a:schemeClr>
                </a:solidFill>
                <a:effectLst/>
                <a:uFillTx/>
                <a:latin typeface="Calibri"/>
              </a:rPr>
              <a:t>Kosbach</a:t>
            </a:r>
            <a:r>
              <a:rPr lang="de-DE" sz="2400" b="1" u="none" strike="noStrike" dirty="0" smtClean="0">
                <a:solidFill>
                  <a:schemeClr val="accent6">
                    <a:lumMod val="50000"/>
                  </a:schemeClr>
                </a:solidFill>
                <a:effectLst/>
                <a:uFillTx/>
                <a:latin typeface="Calibri"/>
              </a:rPr>
              <a:t>, </a:t>
            </a:r>
          </a:p>
          <a:p>
            <a:pPr defTabSz="914400">
              <a:lnSpc>
                <a:spcPct val="100000"/>
              </a:lnSpc>
            </a:pPr>
            <a:r>
              <a:rPr lang="de-DE" sz="2400" b="1" u="none" strike="noStrike" dirty="0" err="1" smtClean="0">
                <a:solidFill>
                  <a:schemeClr val="accent6">
                    <a:lumMod val="50000"/>
                  </a:schemeClr>
                </a:solidFill>
                <a:effectLst/>
                <a:uFillTx/>
                <a:latin typeface="Calibri"/>
              </a:rPr>
              <a:t>Dechsendorf</a:t>
            </a:r>
            <a:r>
              <a:rPr lang="de-DE" sz="2400" b="1" u="none" strike="noStrike" dirty="0" smtClean="0">
                <a:solidFill>
                  <a:schemeClr val="accent6">
                    <a:lumMod val="50000"/>
                  </a:schemeClr>
                </a:solidFill>
                <a:effectLst/>
                <a:uFillTx/>
                <a:latin typeface="Calibri"/>
              </a:rPr>
              <a:t>, </a:t>
            </a:r>
          </a:p>
          <a:p>
            <a:pPr defTabSz="914400">
              <a:lnSpc>
                <a:spcPct val="100000"/>
              </a:lnSpc>
            </a:pPr>
            <a:r>
              <a:rPr lang="de-DE" sz="2400" b="1" u="none" strike="noStrike" dirty="0" smtClean="0">
                <a:solidFill>
                  <a:schemeClr val="accent6">
                    <a:lumMod val="50000"/>
                  </a:schemeClr>
                </a:solidFill>
                <a:effectLst/>
                <a:uFillTx/>
                <a:latin typeface="Calibri"/>
              </a:rPr>
              <a:t>Adelsdorf</a:t>
            </a:r>
            <a:r>
              <a:rPr lang="de-DE" sz="2400" b="1" u="none" strike="noStrike" dirty="0">
                <a:solidFill>
                  <a:schemeClr val="accent6">
                    <a:lumMod val="50000"/>
                  </a:schemeClr>
                </a:solidFill>
                <a:effectLst/>
                <a:uFillTx/>
                <a:latin typeface="Calibri"/>
              </a:rPr>
              <a:t>: </a:t>
            </a:r>
            <a:r>
              <a:rPr lang="de-DE" sz="1800" b="1" u="none" strike="noStrike" dirty="0">
                <a:solidFill>
                  <a:schemeClr val="accent6">
                    <a:lumMod val="50000"/>
                  </a:schemeClr>
                </a:solidFill>
                <a:effectLst/>
                <a:uFillTx/>
                <a:latin typeface="Calibri"/>
              </a:rPr>
              <a:t>Holzvergaser! &gt; </a:t>
            </a:r>
            <a:r>
              <a:rPr lang="de-DE" sz="1800" b="1" u="none" strike="noStrike" dirty="0" smtClean="0">
                <a:solidFill>
                  <a:schemeClr val="accent6">
                    <a:lumMod val="50000"/>
                  </a:schemeClr>
                </a:solidFill>
                <a:effectLst/>
                <a:uFillTx/>
                <a:latin typeface="Calibri"/>
              </a:rPr>
              <a:t>1MW</a:t>
            </a:r>
            <a:endParaRPr lang="de-DE" sz="1800" b="0" u="none" strike="noStrike" dirty="0">
              <a:solidFill>
                <a:srgbClr val="000000"/>
              </a:solidFill>
              <a:effectLst/>
              <a:uFillTx/>
              <a:latin typeface="Arial"/>
            </a:endParaRPr>
          </a:p>
          <a:p>
            <a:pPr defTabSz="914400">
              <a:lnSpc>
                <a:spcPct val="100000"/>
              </a:lnSpc>
            </a:pPr>
            <a:r>
              <a:rPr lang="de-DE" sz="2400" b="1" u="none" strike="noStrike" dirty="0" err="1">
                <a:solidFill>
                  <a:schemeClr val="accent6">
                    <a:lumMod val="50000"/>
                  </a:schemeClr>
                </a:solidFill>
                <a:effectLst/>
                <a:uFillTx/>
                <a:latin typeface="Calibri"/>
              </a:rPr>
              <a:t>Röttenbach</a:t>
            </a:r>
            <a:endParaRPr lang="de-DE" sz="2400" b="0" u="none" strike="noStrike" dirty="0">
              <a:solidFill>
                <a:srgbClr val="000000"/>
              </a:solidFill>
              <a:effectLst/>
              <a:uFillTx/>
              <a:latin typeface="Arial"/>
            </a:endParaRPr>
          </a:p>
          <a:p>
            <a:pPr defTabSz="914400">
              <a:lnSpc>
                <a:spcPct val="100000"/>
              </a:lnSpc>
            </a:pPr>
            <a:r>
              <a:rPr lang="de-DE" sz="2400" b="1" u="none" strike="noStrike" dirty="0" smtClean="0">
                <a:solidFill>
                  <a:schemeClr val="accent6">
                    <a:lumMod val="50000"/>
                  </a:schemeClr>
                </a:solidFill>
                <a:effectLst/>
                <a:uFillTx/>
                <a:latin typeface="Calibri"/>
              </a:rPr>
              <a:t>……………..</a:t>
            </a:r>
            <a:endParaRPr lang="de-DE" sz="2400" b="0" u="none" strike="noStrike" dirty="0">
              <a:solidFill>
                <a:srgbClr val="000000"/>
              </a:solidFill>
              <a:effectLst/>
              <a:uFillTx/>
              <a:latin typeface="Arial"/>
            </a:endParaRPr>
          </a:p>
        </p:txBody>
      </p:sp>
      <p:sp>
        <p:nvSpPr>
          <p:cNvPr id="195" name="Textfeld 3"/>
          <p:cNvSpPr/>
          <p:nvPr/>
        </p:nvSpPr>
        <p:spPr>
          <a:xfrm>
            <a:off x="6326280" y="1138244"/>
            <a:ext cx="5353530" cy="3599532"/>
          </a:xfrm>
          <a:prstGeom prst="rect">
            <a:avLst/>
          </a:prstGeom>
          <a:noFill/>
          <a:ln w="0">
            <a:noFill/>
          </a:ln>
        </p:spPr>
        <p:style>
          <a:lnRef idx="0">
            <a:scrgbClr r="0" g="0" b="0"/>
          </a:lnRef>
          <a:fillRef idx="0">
            <a:scrgbClr r="0" g="0" b="0"/>
          </a:fillRef>
          <a:effectRef idx="0">
            <a:scrgbClr r="0" g="0" b="0"/>
          </a:effectRef>
          <a:fontRef idx="minor"/>
        </p:style>
        <p:txBody>
          <a:bodyPr wrap="square" lIns="90000" tIns="45000" rIns="90000" bIns="45000" anchor="t">
            <a:spAutoFit/>
          </a:bodyPr>
          <a:lstStyle/>
          <a:p>
            <a:r>
              <a:rPr lang="de-DE" sz="2400" b="1" u="none" strike="noStrike" dirty="0">
                <a:solidFill>
                  <a:srgbClr val="FF0000"/>
                </a:solidFill>
                <a:effectLst/>
                <a:uFillTx/>
                <a:latin typeface="Calibri"/>
              </a:rPr>
              <a:t>Woher soll diese auf Dauer kommen</a:t>
            </a:r>
            <a:r>
              <a:rPr lang="de-DE" sz="2400" b="1" u="none" strike="noStrike" dirty="0" smtClean="0">
                <a:solidFill>
                  <a:srgbClr val="FF0000"/>
                </a:solidFill>
                <a:effectLst/>
                <a:uFillTx/>
                <a:latin typeface="Calibri"/>
              </a:rPr>
              <a:t>?</a:t>
            </a:r>
            <a:br>
              <a:rPr lang="de-DE" sz="2400" b="1" u="none" strike="noStrike" dirty="0" smtClean="0">
                <a:solidFill>
                  <a:srgbClr val="FF0000"/>
                </a:solidFill>
                <a:effectLst/>
                <a:uFillTx/>
                <a:latin typeface="Calibri"/>
              </a:rPr>
            </a:br>
            <a:r>
              <a:rPr lang="de-DE" sz="2400" b="1" u="none" strike="noStrike" dirty="0" smtClean="0">
                <a:solidFill>
                  <a:srgbClr val="FF0000"/>
                </a:solidFill>
                <a:effectLst/>
                <a:uFillTx/>
                <a:latin typeface="Calibri"/>
              </a:rPr>
              <a:t/>
            </a:r>
            <a:br>
              <a:rPr lang="de-DE" sz="2400" b="1" u="none" strike="noStrike" dirty="0" smtClean="0">
                <a:solidFill>
                  <a:srgbClr val="FF0000"/>
                </a:solidFill>
                <a:effectLst/>
                <a:uFillTx/>
                <a:latin typeface="Calibri"/>
              </a:rPr>
            </a:br>
            <a:r>
              <a:rPr lang="de-DE" b="1" u="none" strike="noStrike" dirty="0" smtClean="0">
                <a:solidFill>
                  <a:schemeClr val="accent6">
                    <a:lumMod val="75000"/>
                  </a:schemeClr>
                </a:solidFill>
                <a:effectLst/>
                <a:uFillTx/>
                <a:latin typeface="Calibri"/>
              </a:rPr>
              <a:t>EN 15.8.26, Gebietsförste</a:t>
            </a:r>
            <a:r>
              <a:rPr lang="de-DE" b="1" dirty="0" smtClean="0">
                <a:solidFill>
                  <a:schemeClr val="accent6">
                    <a:lumMod val="75000"/>
                  </a:schemeClr>
                </a:solidFill>
                <a:latin typeface="Calibri"/>
              </a:rPr>
              <a:t>r Hieronymus Höchstadt:</a:t>
            </a:r>
            <a:br>
              <a:rPr lang="de-DE" b="1" dirty="0" smtClean="0">
                <a:solidFill>
                  <a:schemeClr val="accent6">
                    <a:lumMod val="75000"/>
                  </a:schemeClr>
                </a:solidFill>
                <a:latin typeface="Calibri"/>
              </a:rPr>
            </a:br>
            <a:r>
              <a:rPr lang="de-DE" b="1" dirty="0" smtClean="0">
                <a:solidFill>
                  <a:schemeClr val="accent6">
                    <a:lumMod val="75000"/>
                  </a:schemeClr>
                </a:solidFill>
                <a:latin typeface="Calibri"/>
              </a:rPr>
              <a:t>„In 10 bis 15 Jahren steht bei uns keine Kiefer mehr</a:t>
            </a:r>
            <a:r>
              <a:rPr lang="de-DE" b="1" dirty="0" smtClean="0">
                <a:solidFill>
                  <a:schemeClr val="accent6">
                    <a:lumMod val="75000"/>
                  </a:schemeClr>
                </a:solidFill>
              </a:rPr>
              <a:t>! </a:t>
            </a:r>
            <a:r>
              <a:rPr lang="de-DE" b="1" dirty="0">
                <a:solidFill>
                  <a:schemeClr val="accent6">
                    <a:lumMod val="75000"/>
                  </a:schemeClr>
                </a:solidFill>
              </a:rPr>
              <a:t>“</a:t>
            </a:r>
            <a:endParaRPr lang="de-DE" b="1" dirty="0" smtClean="0">
              <a:solidFill>
                <a:schemeClr val="accent6">
                  <a:lumMod val="75000"/>
                </a:schemeClr>
              </a:solidFill>
              <a:latin typeface="Calibri"/>
            </a:endParaRPr>
          </a:p>
          <a:p>
            <a:pPr defTabSz="914400">
              <a:lnSpc>
                <a:spcPct val="100000"/>
              </a:lnSpc>
            </a:pP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rgbClr val="FF0000"/>
                </a:solidFill>
                <a:effectLst/>
                <a:uFillTx/>
                <a:latin typeface="Calibri"/>
              </a:rPr>
              <a:t>Wollen wir uns mit „CO</a:t>
            </a:r>
            <a:r>
              <a:rPr lang="de-DE" sz="2400" b="1" u="none" strike="noStrike" baseline="-25000" dirty="0">
                <a:solidFill>
                  <a:srgbClr val="FF0000"/>
                </a:solidFill>
                <a:effectLst/>
                <a:uFillTx/>
                <a:latin typeface="Calibri"/>
              </a:rPr>
              <a:t>2</a:t>
            </a:r>
            <a:r>
              <a:rPr lang="de-DE" sz="2400" b="1" u="none" strike="noStrike" dirty="0">
                <a:solidFill>
                  <a:srgbClr val="FF0000"/>
                </a:solidFill>
                <a:effectLst/>
                <a:uFillTx/>
                <a:latin typeface="Calibri"/>
              </a:rPr>
              <a:t>-Freiheit“ weiter betrügen lassen?</a:t>
            </a:r>
            <a:endParaRPr lang="de-DE" sz="24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a:p>
            <a:pPr defTabSz="914400">
              <a:lnSpc>
                <a:spcPct val="100000"/>
              </a:lnSpc>
            </a:pPr>
            <a:r>
              <a:rPr lang="de-DE" sz="2400" b="1" u="none" strike="noStrike" dirty="0">
                <a:solidFill>
                  <a:srgbClr val="FF0000"/>
                </a:solidFill>
                <a:effectLst/>
                <a:uFillTx/>
                <a:latin typeface="Calibri"/>
              </a:rPr>
              <a:t>Wollen wir </a:t>
            </a:r>
            <a:r>
              <a:rPr lang="de-DE" sz="2400" b="1" u="none" strike="noStrike" dirty="0" smtClean="0">
                <a:solidFill>
                  <a:srgbClr val="FF0000"/>
                </a:solidFill>
                <a:effectLst/>
                <a:uFillTx/>
                <a:latin typeface="Calibri"/>
              </a:rPr>
              <a:t>die </a:t>
            </a:r>
            <a:r>
              <a:rPr lang="de-DE" sz="2400" b="1" u="none" strike="noStrike" dirty="0">
                <a:solidFill>
                  <a:srgbClr val="FF0000"/>
                </a:solidFill>
                <a:effectLst/>
                <a:uFillTx/>
                <a:latin typeface="Calibri"/>
              </a:rPr>
              <a:t>Luftqualität </a:t>
            </a:r>
            <a:r>
              <a:rPr lang="de-DE" sz="2400" b="1" u="none" strike="noStrike" dirty="0" smtClean="0">
                <a:solidFill>
                  <a:srgbClr val="FF0000"/>
                </a:solidFill>
                <a:effectLst/>
                <a:uFillTx/>
                <a:latin typeface="Calibri"/>
              </a:rPr>
              <a:t>und Natur langfristig </a:t>
            </a:r>
            <a:r>
              <a:rPr lang="de-DE" sz="2400" b="1" u="none" strike="noStrike" dirty="0">
                <a:solidFill>
                  <a:srgbClr val="FF0000"/>
                </a:solidFill>
                <a:effectLst/>
                <a:uFillTx/>
                <a:latin typeface="Calibri"/>
              </a:rPr>
              <a:t>kaputt machen?</a:t>
            </a:r>
            <a:endParaRPr lang="de-DE" sz="2400" b="0" u="none" strike="noStrike" dirty="0">
              <a:solidFill>
                <a:srgbClr val="000000"/>
              </a:solidFill>
              <a:effectLst/>
              <a:uFillTx/>
              <a:latin typeface="Arial"/>
            </a:endParaRPr>
          </a:p>
        </p:txBody>
      </p:sp>
      <p:sp>
        <p:nvSpPr>
          <p:cNvPr id="196" name="Textfeld 4"/>
          <p:cNvSpPr/>
          <p:nvPr/>
        </p:nvSpPr>
        <p:spPr>
          <a:xfrm>
            <a:off x="2001960" y="162360"/>
            <a:ext cx="8333640" cy="522360"/>
          </a:xfrm>
          <a:prstGeom prst="rect">
            <a:avLst/>
          </a:prstGeom>
          <a:noFill/>
          <a:ln w="0">
            <a:noFill/>
          </a:ln>
          <a:effectLst>
            <a:outerShdw blurRad="50760" dist="38160" dir="5400000" algn="t"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none" strike="noStrike">
                <a:solidFill>
                  <a:srgbClr val="C00000"/>
                </a:solidFill>
                <a:effectLst/>
                <a:uFillTx/>
                <a:latin typeface="Calibri"/>
              </a:rPr>
              <a:t>Biomasse, Biomasse, Biomasse, Biomasse, ……..</a:t>
            </a:r>
            <a:endParaRPr lang="de-DE" sz="2800" b="0" u="none" strike="noStrike">
              <a:solidFill>
                <a:srgbClr val="000000"/>
              </a:solidFill>
              <a:effectLst/>
              <a:uFillTx/>
              <a:latin typeface="Arial"/>
            </a:endParaRPr>
          </a:p>
        </p:txBody>
      </p:sp>
      <p:sp>
        <p:nvSpPr>
          <p:cNvPr id="3" name="Textfeld 2"/>
          <p:cNvSpPr txBox="1"/>
          <p:nvPr/>
        </p:nvSpPr>
        <p:spPr>
          <a:xfrm>
            <a:off x="7418606" y="5765909"/>
            <a:ext cx="4773394" cy="677108"/>
          </a:xfrm>
          <a:prstGeom prst="rect">
            <a:avLst/>
          </a:prstGeom>
          <a:noFill/>
        </p:spPr>
        <p:txBody>
          <a:bodyPr wrap="square" rtlCol="0">
            <a:spAutoFit/>
          </a:bodyPr>
          <a:lstStyle/>
          <a:p>
            <a:r>
              <a:rPr lang="de-DE" sz="2000" dirty="0" smtClean="0"/>
              <a:t> *</a:t>
            </a:r>
          </a:p>
          <a:p>
            <a:r>
              <a:rPr lang="de-DE" dirty="0" smtClean="0"/>
              <a:t>https</a:t>
            </a:r>
            <a:r>
              <a:rPr lang="de-DE" dirty="0"/>
              <a:t>://www.moenergie.de/nahwaermenetz/</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PlaceHolder 1"/>
          <p:cNvSpPr>
            <a:spLocks noGrp="1"/>
          </p:cNvSpPr>
          <p:nvPr>
            <p:ph type="ftr" idx="38"/>
          </p:nvPr>
        </p:nvSpPr>
        <p:spPr>
          <a:xfrm>
            <a:off x="4038480" y="6356520"/>
            <a:ext cx="4114080" cy="364320"/>
          </a:xfrm>
          <a:prstGeom prst="rect">
            <a:avLst/>
          </a:prstGeom>
          <a:noFill/>
          <a:ln w="0">
            <a:noFill/>
          </a:ln>
        </p:spPr>
        <p:txBody>
          <a:bodyPr lIns="91440" tIns="45720" rIns="91440" bIns="45720" anchor="ctr">
            <a:noAutofit/>
          </a:bodyPr>
          <a:lstStyle/>
          <a:p>
            <a:pPr indent="0">
              <a:buNone/>
            </a:pPr>
            <a:endParaRPr lang="de-DE" sz="1400" b="0" u="none" strike="noStrike">
              <a:solidFill>
                <a:srgbClr val="000000"/>
              </a:solidFill>
              <a:effectLst/>
              <a:uFillTx/>
              <a:latin typeface="Times New Roman"/>
            </a:endParaRPr>
          </a:p>
        </p:txBody>
      </p:sp>
      <p:sp>
        <p:nvSpPr>
          <p:cNvPr id="198" name="Textfeld 2"/>
          <p:cNvSpPr/>
          <p:nvPr/>
        </p:nvSpPr>
        <p:spPr>
          <a:xfrm>
            <a:off x="242820" y="2802571"/>
            <a:ext cx="11705400" cy="3722642"/>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343080" indent="-343080" defTabSz="914400">
              <a:lnSpc>
                <a:spcPct val="100000"/>
              </a:lnSpc>
              <a:buClr>
                <a:srgbClr val="2F5597"/>
              </a:buClr>
              <a:buFont typeface="Arial"/>
              <a:buChar char="•"/>
            </a:pPr>
            <a:r>
              <a:rPr lang="de-DE" sz="2400" b="1" u="none" strike="noStrike" dirty="0">
                <a:solidFill>
                  <a:schemeClr val="accent5">
                    <a:lumMod val="75000"/>
                  </a:schemeClr>
                </a:solidFill>
                <a:effectLst/>
                <a:uFillTx/>
                <a:latin typeface="Calibri"/>
              </a:rPr>
              <a:t>V.a. ökonomische Gründe für die zahlreichen Angebote seitens der Planer/Erbauer,</a:t>
            </a:r>
            <a:endParaRPr lang="de-DE" sz="2400" b="0" u="none" strike="noStrike" dirty="0">
              <a:solidFill>
                <a:srgbClr val="000000"/>
              </a:solidFill>
              <a:effectLst/>
              <a:uFillTx/>
              <a:latin typeface="Arial"/>
            </a:endParaRPr>
          </a:p>
          <a:p>
            <a:pPr marL="343080" indent="-343080" defTabSz="914400">
              <a:lnSpc>
                <a:spcPct val="100000"/>
              </a:lnSpc>
              <a:buClr>
                <a:srgbClr val="2F5597"/>
              </a:buClr>
              <a:buFont typeface="Arial"/>
              <a:buChar char="•"/>
            </a:pPr>
            <a:r>
              <a:rPr lang="de-DE" sz="2400" b="1" u="none" strike="noStrike" dirty="0">
                <a:solidFill>
                  <a:schemeClr val="accent5">
                    <a:lumMod val="75000"/>
                  </a:schemeClr>
                </a:solidFill>
                <a:effectLst/>
                <a:uFillTx/>
                <a:latin typeface="Calibri"/>
              </a:rPr>
              <a:t>dabei ökologische Fakten kaum diskutiert.</a:t>
            </a:r>
            <a:endParaRPr lang="de-DE" sz="2400" b="0" u="none" strike="noStrike" dirty="0">
              <a:solidFill>
                <a:srgbClr val="000000"/>
              </a:solidFill>
              <a:effectLst/>
              <a:uFillTx/>
              <a:latin typeface="Arial"/>
            </a:endParaRPr>
          </a:p>
          <a:p>
            <a:pPr marL="343080" indent="-343080" defTabSz="914400">
              <a:lnSpc>
                <a:spcPct val="100000"/>
              </a:lnSpc>
              <a:buClr>
                <a:srgbClr val="2F5597"/>
              </a:buClr>
              <a:buFont typeface="Arial"/>
              <a:buChar char="•"/>
            </a:pPr>
            <a:r>
              <a:rPr lang="de-DE" sz="2400" b="1" u="none" strike="noStrike" dirty="0">
                <a:solidFill>
                  <a:schemeClr val="accent5">
                    <a:lumMod val="75000"/>
                  </a:schemeClr>
                </a:solidFill>
                <a:effectLst/>
                <a:uFillTx/>
                <a:latin typeface="Calibri"/>
              </a:rPr>
              <a:t>Unzureichende Aufklärung über Effizienz und keine offene Gegenüberstellung aller Alternativen.</a:t>
            </a:r>
            <a:endParaRPr lang="de-DE" sz="2400" b="0" u="none" strike="noStrike" dirty="0">
              <a:solidFill>
                <a:srgbClr val="000000"/>
              </a:solidFill>
              <a:effectLst/>
              <a:uFillTx/>
              <a:latin typeface="Arial"/>
            </a:endParaRPr>
          </a:p>
          <a:p>
            <a:pPr marL="343080" indent="-343080" defTabSz="914400">
              <a:lnSpc>
                <a:spcPct val="100000"/>
              </a:lnSpc>
              <a:buClr>
                <a:srgbClr val="2F5597"/>
              </a:buClr>
              <a:buFont typeface="Arial"/>
              <a:buChar char="•"/>
            </a:pPr>
            <a:r>
              <a:rPr lang="de-DE" sz="2400" b="1" u="none" strike="noStrike" dirty="0">
                <a:solidFill>
                  <a:schemeClr val="accent5">
                    <a:lumMod val="75000"/>
                  </a:schemeClr>
                </a:solidFill>
                <a:effectLst/>
                <a:uFillTx/>
                <a:latin typeface="Calibri"/>
              </a:rPr>
              <a:t>Schönfärberei auf verschiedenen Gebieten, Konsequenzen nicht betrachtet.</a:t>
            </a:r>
            <a:r>
              <a:rPr sz="2400" dirty="0"/>
              <a:t/>
            </a:r>
            <a:br>
              <a:rPr sz="2400" dirty="0"/>
            </a:br>
            <a:r>
              <a:rPr lang="de-DE" sz="2400" b="1" u="none" strike="noStrike" dirty="0">
                <a:solidFill>
                  <a:schemeClr val="accent5">
                    <a:lumMod val="75000"/>
                  </a:schemeClr>
                </a:solidFill>
                <a:effectLst/>
                <a:uFillTx/>
                <a:latin typeface="Calibri"/>
              </a:rPr>
              <a:t>Langfristiges Denken vorhanden??</a:t>
            </a:r>
            <a:endParaRPr lang="de-DE" sz="2400" b="0" u="none" strike="noStrike" dirty="0">
              <a:solidFill>
                <a:srgbClr val="000000"/>
              </a:solidFill>
              <a:effectLst/>
              <a:uFillTx/>
              <a:latin typeface="Arial"/>
            </a:endParaRPr>
          </a:p>
          <a:p>
            <a:pPr marL="343080" indent="-343080" defTabSz="914400">
              <a:lnSpc>
                <a:spcPct val="100000"/>
              </a:lnSpc>
              <a:buClr>
                <a:srgbClr val="2F5597"/>
              </a:buClr>
              <a:buFont typeface="Arial"/>
              <a:buChar char="•"/>
            </a:pPr>
            <a:r>
              <a:rPr lang="de-DE" sz="2400" b="1" u="none" strike="noStrike" dirty="0">
                <a:solidFill>
                  <a:schemeClr val="accent5">
                    <a:lumMod val="75000"/>
                  </a:schemeClr>
                </a:solidFill>
                <a:effectLst/>
                <a:uFillTx/>
                <a:latin typeface="Calibri"/>
              </a:rPr>
              <a:t>Zu hohe, nicht differenzierte staatliche Förderungen v.a. für Wärmenetze</a:t>
            </a:r>
            <a:r>
              <a:rPr lang="de-DE" sz="2400" b="1" u="none" strike="noStrike" dirty="0" smtClean="0">
                <a:solidFill>
                  <a:schemeClr val="accent5">
                    <a:lumMod val="75000"/>
                  </a:schemeClr>
                </a:solidFill>
                <a:effectLst/>
                <a:uFillTx/>
                <a:latin typeface="Calibri"/>
              </a:rPr>
              <a:t>.</a:t>
            </a:r>
          </a:p>
          <a:p>
            <a:pPr marL="343080" indent="-343080" defTabSz="914400">
              <a:lnSpc>
                <a:spcPct val="100000"/>
              </a:lnSpc>
              <a:buClr>
                <a:srgbClr val="2F5597"/>
              </a:buClr>
              <a:buFont typeface="Arial"/>
              <a:buChar char="•"/>
            </a:pPr>
            <a:r>
              <a:rPr lang="de-DE" sz="2400" b="1" dirty="0" smtClean="0">
                <a:solidFill>
                  <a:schemeClr val="accent5">
                    <a:lumMod val="75000"/>
                  </a:schemeClr>
                </a:solidFill>
                <a:latin typeface="Calibri"/>
              </a:rPr>
              <a:t>Zu wenig Berücksichtigung der Abhängigkeiten.</a:t>
            </a:r>
            <a:endParaRPr lang="de-DE" sz="2400" b="0" u="none" strike="noStrike" dirty="0">
              <a:solidFill>
                <a:srgbClr val="000000"/>
              </a:solidFill>
              <a:effectLst/>
              <a:uFillTx/>
              <a:latin typeface="Arial"/>
            </a:endParaRPr>
          </a:p>
          <a:p>
            <a:pPr defTabSz="914400">
              <a:lnSpc>
                <a:spcPct val="100000"/>
              </a:lnSpc>
            </a:pPr>
            <a:endParaRPr lang="de-DE" sz="2000" b="0" u="none" strike="noStrike" dirty="0">
              <a:solidFill>
                <a:srgbClr val="000000"/>
              </a:solidFill>
              <a:effectLst/>
              <a:uFillTx/>
              <a:latin typeface="Arial"/>
            </a:endParaRPr>
          </a:p>
          <a:p>
            <a:pPr defTabSz="914400">
              <a:lnSpc>
                <a:spcPct val="100000"/>
              </a:lnSpc>
            </a:pPr>
            <a:endParaRPr lang="de-DE" sz="2400" b="0" u="none" strike="noStrike" dirty="0">
              <a:solidFill>
                <a:srgbClr val="000000"/>
              </a:solidFill>
              <a:effectLst/>
              <a:uFillTx/>
              <a:latin typeface="Arial"/>
            </a:endParaRPr>
          </a:p>
        </p:txBody>
      </p:sp>
      <p:sp>
        <p:nvSpPr>
          <p:cNvPr id="199" name="Textfeld 3"/>
          <p:cNvSpPr/>
          <p:nvPr/>
        </p:nvSpPr>
        <p:spPr>
          <a:xfrm>
            <a:off x="115614" y="912405"/>
            <a:ext cx="12191400" cy="156888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spAutoFit/>
          </a:bodyPr>
          <a:lstStyle/>
          <a:p>
            <a:pPr marL="343080" indent="-343080" defTabSz="914400">
              <a:lnSpc>
                <a:spcPct val="100000"/>
              </a:lnSpc>
              <a:buClr>
                <a:srgbClr val="C00000"/>
              </a:buClr>
              <a:buFont typeface="Arial"/>
              <a:buChar char="•"/>
            </a:pPr>
            <a:r>
              <a:rPr lang="de-DE" sz="2400" b="1" u="none" strike="noStrike" dirty="0">
                <a:solidFill>
                  <a:srgbClr val="C00000"/>
                </a:solidFill>
                <a:effectLst/>
                <a:uFillTx/>
                <a:latin typeface="Calibri"/>
              </a:rPr>
              <a:t>Zu geringe Bürger-Info u. Mitwirkung bei Entstehung des Kommunalen Wärmeplans in ER</a:t>
            </a:r>
            <a:endParaRPr lang="de-DE" sz="2400" b="0" u="none" strike="noStrike" dirty="0">
              <a:solidFill>
                <a:srgbClr val="000000"/>
              </a:solidFill>
              <a:effectLst/>
              <a:uFillTx/>
              <a:latin typeface="Arial"/>
            </a:endParaRPr>
          </a:p>
          <a:p>
            <a:pPr marL="343080" indent="-343080" defTabSz="914400">
              <a:lnSpc>
                <a:spcPct val="100000"/>
              </a:lnSpc>
              <a:buClr>
                <a:srgbClr val="C00000"/>
              </a:buClr>
              <a:buFont typeface="Arial"/>
              <a:buChar char="•"/>
            </a:pPr>
            <a:r>
              <a:rPr lang="de-DE" sz="2400" b="1" u="none" strike="noStrike" dirty="0">
                <a:solidFill>
                  <a:srgbClr val="C00000"/>
                </a:solidFill>
                <a:effectLst/>
                <a:uFillTx/>
                <a:latin typeface="Calibri"/>
              </a:rPr>
              <a:t>Bisherige Versorger </a:t>
            </a:r>
            <a:r>
              <a:rPr lang="de-DE" sz="2400" b="1" u="none" strike="noStrike" dirty="0" smtClean="0">
                <a:solidFill>
                  <a:srgbClr val="C00000"/>
                </a:solidFill>
                <a:effectLst/>
                <a:uFillTx/>
                <a:latin typeface="Calibri"/>
              </a:rPr>
              <a:t>u. Interessengruppen machen sich stark für Wärmenetze.</a:t>
            </a:r>
            <a:endParaRPr lang="de-DE" sz="2400" b="0" u="none" strike="noStrike" dirty="0">
              <a:solidFill>
                <a:srgbClr val="000000"/>
              </a:solidFill>
              <a:effectLst/>
              <a:uFillTx/>
              <a:latin typeface="Arial"/>
            </a:endParaRPr>
          </a:p>
          <a:p>
            <a:pPr marL="343080" indent="-343080" defTabSz="914400">
              <a:lnSpc>
                <a:spcPct val="100000"/>
              </a:lnSpc>
              <a:buClr>
                <a:srgbClr val="C00000"/>
              </a:buClr>
              <a:buFont typeface="Arial"/>
              <a:buChar char="•"/>
            </a:pPr>
            <a:r>
              <a:rPr lang="de-DE" sz="2400" b="1" u="none" strike="noStrike" dirty="0">
                <a:solidFill>
                  <a:srgbClr val="C00000"/>
                </a:solidFill>
                <a:effectLst/>
                <a:uFillTx/>
                <a:latin typeface="Calibri"/>
              </a:rPr>
              <a:t>Stadtteilinfos angelaufen – aber </a:t>
            </a:r>
            <a:r>
              <a:rPr lang="de-DE" sz="2400" b="1" u="none" strike="noStrike" dirty="0" smtClean="0">
                <a:solidFill>
                  <a:srgbClr val="C00000"/>
                </a:solidFill>
                <a:effectLst/>
                <a:uFillTx/>
                <a:latin typeface="Calibri"/>
              </a:rPr>
              <a:t>unzureichend konkrete Fakten für die Interessenten. </a:t>
            </a:r>
            <a:endParaRPr lang="de-DE" sz="2400" b="0" u="none" strike="noStrike" dirty="0">
              <a:solidFill>
                <a:srgbClr val="000000"/>
              </a:solidFill>
              <a:effectLst/>
              <a:uFillTx/>
              <a:latin typeface="Arial"/>
            </a:endParaRPr>
          </a:p>
          <a:p>
            <a:pPr marL="343080" indent="-343080" defTabSz="914400">
              <a:lnSpc>
                <a:spcPct val="100000"/>
              </a:lnSpc>
              <a:buClr>
                <a:srgbClr val="C00000"/>
              </a:buClr>
              <a:buFont typeface="Arial"/>
              <a:buChar char="•"/>
            </a:pPr>
            <a:r>
              <a:rPr lang="de-DE" sz="2400" b="1" u="none" strike="noStrike" dirty="0">
                <a:solidFill>
                  <a:srgbClr val="C00000"/>
                </a:solidFill>
                <a:effectLst/>
                <a:uFillTx/>
                <a:latin typeface="Calibri"/>
              </a:rPr>
              <a:t>Zu geringes Gewicht dezentraler Wärmepumpen.</a:t>
            </a:r>
            <a:endParaRPr lang="de-DE" sz="2400" b="0" u="none" strike="noStrike" dirty="0">
              <a:solidFill>
                <a:srgbClr val="000000"/>
              </a:solidFill>
              <a:effectLst/>
              <a:uFillTx/>
              <a:latin typeface="Arial"/>
            </a:endParaRPr>
          </a:p>
        </p:txBody>
      </p:sp>
      <p:sp>
        <p:nvSpPr>
          <p:cNvPr id="200" name="Textfeld 4"/>
          <p:cNvSpPr/>
          <p:nvPr/>
        </p:nvSpPr>
        <p:spPr>
          <a:xfrm>
            <a:off x="4038480" y="68760"/>
            <a:ext cx="3661200" cy="522360"/>
          </a:xfrm>
          <a:prstGeom prst="rect">
            <a:avLst/>
          </a:prstGeom>
          <a:noFill/>
          <a:ln w="0">
            <a:noFill/>
          </a:ln>
          <a:effectLst>
            <a:outerShdw blurRad="50760" dist="37674" dir="2700000" algn="tl" rotWithShape="0">
              <a:srgbClr val="000000">
                <a:alpha val="40000"/>
              </a:srgbClr>
            </a:outerShdw>
          </a:effectLst>
        </p:spPr>
        <p:style>
          <a:lnRef idx="0">
            <a:scrgbClr r="0" g="0" b="0"/>
          </a:lnRef>
          <a:fillRef idx="0">
            <a:scrgbClr r="0" g="0" b="0"/>
          </a:fillRef>
          <a:effectRef idx="0">
            <a:scrgbClr r="0" g="0" b="0"/>
          </a:effectRef>
          <a:fontRef idx="minor"/>
        </p:style>
        <p:txBody>
          <a:bodyPr lIns="90000" tIns="45000" rIns="90000" bIns="45000" anchor="t">
            <a:spAutoFit/>
          </a:bodyPr>
          <a:lstStyle/>
          <a:p>
            <a:pPr defTabSz="914400">
              <a:lnSpc>
                <a:spcPct val="100000"/>
              </a:lnSpc>
            </a:pPr>
            <a:r>
              <a:rPr lang="de-DE" sz="2800" b="1" u="sng" strike="noStrike">
                <a:solidFill>
                  <a:schemeClr val="dk1">
                    <a:lumMod val="75000"/>
                    <a:lumOff val="25000"/>
                  </a:schemeClr>
                </a:solidFill>
                <a:effectLst/>
                <a:uFillTx/>
                <a:latin typeface="Calibri"/>
              </a:rPr>
              <a:t>Gesamteinschätzung</a:t>
            </a:r>
            <a:endParaRPr lang="de-DE" sz="2800" b="0" u="none" strike="noStrike">
              <a:solidFill>
                <a:srgbClr val="000000"/>
              </a:solidFill>
              <a:effectLst/>
              <a:uFillTx/>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hteck 2"/>
          <p:cNvSpPr/>
          <p:nvPr/>
        </p:nvSpPr>
        <p:spPr>
          <a:xfrm>
            <a:off x="685082" y="563969"/>
            <a:ext cx="10502463" cy="5632311"/>
          </a:xfrm>
          <a:prstGeom prst="rect">
            <a:avLst/>
          </a:prstGeom>
        </p:spPr>
        <p:txBody>
          <a:bodyPr wrap="square">
            <a:spAutoFit/>
          </a:bodyPr>
          <a:lstStyle/>
          <a:p>
            <a:pPr>
              <a:lnSpc>
                <a:spcPct val="150000"/>
              </a:lnSpc>
            </a:pPr>
            <a:r>
              <a:rPr lang="de-DE" sz="2400" b="1" dirty="0" smtClean="0">
                <a:solidFill>
                  <a:srgbClr val="FF0000"/>
                </a:solidFill>
              </a:rPr>
              <a:t>Immer kritisch nachfragen</a:t>
            </a:r>
            <a:r>
              <a:rPr lang="de-DE" sz="2400" b="1" dirty="0">
                <a:solidFill>
                  <a:srgbClr val="FF0000"/>
                </a:solidFill>
              </a:rPr>
              <a:t>, </a:t>
            </a:r>
            <a:r>
              <a:rPr lang="de-DE" sz="2400" b="1" dirty="0" smtClean="0">
                <a:solidFill>
                  <a:srgbClr val="FF0000"/>
                </a:solidFill>
              </a:rPr>
              <a:t>z.B</a:t>
            </a:r>
            <a:r>
              <a:rPr lang="de-DE" sz="2400" b="1" dirty="0">
                <a:solidFill>
                  <a:srgbClr val="FF0000"/>
                </a:solidFill>
              </a:rPr>
              <a:t>. bei Stadtteilinfos:</a:t>
            </a:r>
            <a:r>
              <a:rPr lang="de-DE" sz="2400" b="1" dirty="0" smtClean="0">
                <a:solidFill>
                  <a:srgbClr val="FF0000"/>
                </a:solidFill>
              </a:rPr>
              <a:t/>
            </a:r>
            <a:br>
              <a:rPr lang="de-DE" sz="2400" b="1" dirty="0" smtClean="0">
                <a:solidFill>
                  <a:srgbClr val="FF0000"/>
                </a:solidFill>
              </a:rPr>
            </a:br>
            <a:r>
              <a:rPr lang="de-DE" sz="2400" b="1" dirty="0" smtClean="0">
                <a:solidFill>
                  <a:srgbClr val="FF0000"/>
                </a:solidFill>
              </a:rPr>
              <a:t> </a:t>
            </a:r>
            <a:endParaRPr lang="de-DE" sz="2400" dirty="0"/>
          </a:p>
          <a:p>
            <a:pPr marL="342900" indent="-342900">
              <a:lnSpc>
                <a:spcPct val="150000"/>
              </a:lnSpc>
              <a:buFont typeface="Arial" panose="020B0604020202020204" pitchFamily="34" charset="0"/>
              <a:buChar char="•"/>
            </a:pPr>
            <a:r>
              <a:rPr lang="de-DE" sz="2400" b="1" dirty="0" smtClean="0">
                <a:solidFill>
                  <a:schemeClr val="accent5">
                    <a:lumMod val="75000"/>
                  </a:schemeClr>
                </a:solidFill>
              </a:rPr>
              <a:t>Nachhaltigkeit</a:t>
            </a:r>
            <a:r>
              <a:rPr lang="de-DE" sz="2400" b="1" dirty="0">
                <a:solidFill>
                  <a:schemeClr val="accent5">
                    <a:lumMod val="75000"/>
                  </a:schemeClr>
                </a:solidFill>
              </a:rPr>
              <a:t>? </a:t>
            </a:r>
            <a:r>
              <a:rPr lang="de-DE" sz="2400" b="1" dirty="0" smtClean="0">
                <a:solidFill>
                  <a:schemeClr val="accent5">
                    <a:lumMod val="75000"/>
                  </a:schemeClr>
                </a:solidFill>
              </a:rPr>
              <a:t>   </a:t>
            </a:r>
          </a:p>
          <a:p>
            <a:pPr marL="342900" indent="-342900">
              <a:lnSpc>
                <a:spcPct val="150000"/>
              </a:lnSpc>
              <a:buFont typeface="Arial" panose="020B0604020202020204" pitchFamily="34" charset="0"/>
              <a:buChar char="•"/>
            </a:pPr>
            <a:r>
              <a:rPr lang="de-DE" sz="2400" b="1" dirty="0" smtClean="0">
                <a:solidFill>
                  <a:schemeClr val="accent5">
                    <a:lumMod val="75000"/>
                  </a:schemeClr>
                </a:solidFill>
              </a:rPr>
              <a:t>Ökologie</a:t>
            </a:r>
            <a:r>
              <a:rPr lang="de-DE" sz="2400" b="1" dirty="0">
                <a:solidFill>
                  <a:schemeClr val="accent5">
                    <a:lumMod val="75000"/>
                  </a:schemeClr>
                </a:solidFill>
              </a:rPr>
              <a:t>? </a:t>
            </a:r>
            <a:r>
              <a:rPr lang="de-DE" sz="2400" b="1" dirty="0" smtClean="0">
                <a:solidFill>
                  <a:schemeClr val="accent5">
                    <a:lumMod val="75000"/>
                  </a:schemeClr>
                </a:solidFill>
              </a:rPr>
              <a:t>   </a:t>
            </a:r>
          </a:p>
          <a:p>
            <a:pPr marL="342900" indent="-342900">
              <a:lnSpc>
                <a:spcPct val="150000"/>
              </a:lnSpc>
              <a:buFont typeface="Arial" panose="020B0604020202020204" pitchFamily="34" charset="0"/>
              <a:buChar char="•"/>
            </a:pPr>
            <a:r>
              <a:rPr lang="de-DE" sz="2400" b="1" dirty="0" smtClean="0">
                <a:solidFill>
                  <a:schemeClr val="accent5">
                    <a:lumMod val="75000"/>
                  </a:schemeClr>
                </a:solidFill>
              </a:rPr>
              <a:t>Effizienz</a:t>
            </a:r>
            <a:r>
              <a:rPr lang="de-DE" sz="2400" b="1" dirty="0">
                <a:solidFill>
                  <a:schemeClr val="accent5">
                    <a:lumMod val="75000"/>
                  </a:schemeClr>
                </a:solidFill>
              </a:rPr>
              <a:t>? </a:t>
            </a:r>
            <a:r>
              <a:rPr lang="de-DE" sz="2400" b="1" dirty="0" smtClean="0">
                <a:solidFill>
                  <a:schemeClr val="accent5">
                    <a:lumMod val="75000"/>
                  </a:schemeClr>
                </a:solidFill>
              </a:rPr>
              <a:t>   </a:t>
            </a:r>
          </a:p>
          <a:p>
            <a:pPr marL="342900" indent="-342900">
              <a:lnSpc>
                <a:spcPct val="150000"/>
              </a:lnSpc>
              <a:buFont typeface="Arial" panose="020B0604020202020204" pitchFamily="34" charset="0"/>
              <a:buChar char="•"/>
            </a:pPr>
            <a:r>
              <a:rPr lang="de-DE" sz="2400" b="1" dirty="0" smtClean="0">
                <a:solidFill>
                  <a:schemeClr val="accent5">
                    <a:lumMod val="75000"/>
                  </a:schemeClr>
                </a:solidFill>
              </a:rPr>
              <a:t>Problem angepasste Alternativen</a:t>
            </a:r>
            <a:r>
              <a:rPr lang="de-DE" sz="2400" b="1" dirty="0">
                <a:solidFill>
                  <a:schemeClr val="accent5">
                    <a:lumMod val="75000"/>
                  </a:schemeClr>
                </a:solidFill>
              </a:rPr>
              <a:t>? </a:t>
            </a:r>
            <a:endParaRPr lang="de-DE" sz="2400" b="1" dirty="0" smtClean="0">
              <a:solidFill>
                <a:schemeClr val="accent5">
                  <a:lumMod val="75000"/>
                </a:schemeClr>
              </a:solidFill>
            </a:endParaRPr>
          </a:p>
          <a:p>
            <a:pPr marL="342900" indent="-342900">
              <a:lnSpc>
                <a:spcPct val="150000"/>
              </a:lnSpc>
              <a:buFont typeface="Arial" panose="020B0604020202020204" pitchFamily="34" charset="0"/>
              <a:buChar char="•"/>
            </a:pPr>
            <a:r>
              <a:rPr lang="de-DE" sz="2400" b="1" dirty="0" smtClean="0">
                <a:solidFill>
                  <a:schemeClr val="accent5">
                    <a:lumMod val="75000"/>
                  </a:schemeClr>
                </a:solidFill>
              </a:rPr>
              <a:t>Ehrliche </a:t>
            </a:r>
            <a:r>
              <a:rPr lang="de-DE" sz="2400" b="1" dirty="0">
                <a:solidFill>
                  <a:schemeClr val="accent5">
                    <a:lumMod val="75000"/>
                  </a:schemeClr>
                </a:solidFill>
              </a:rPr>
              <a:t>CO</a:t>
            </a:r>
            <a:r>
              <a:rPr lang="de-DE" sz="2400" b="1" baseline="-25000" dirty="0">
                <a:solidFill>
                  <a:schemeClr val="accent5">
                    <a:lumMod val="75000"/>
                  </a:schemeClr>
                </a:solidFill>
              </a:rPr>
              <a:t>2</a:t>
            </a:r>
            <a:r>
              <a:rPr lang="de-DE" sz="2400" b="1" dirty="0">
                <a:solidFill>
                  <a:schemeClr val="accent5">
                    <a:lumMod val="75000"/>
                  </a:schemeClr>
                </a:solidFill>
              </a:rPr>
              <a:t>-Bilanz</a:t>
            </a:r>
            <a:r>
              <a:rPr lang="de-DE" sz="2400" b="1" dirty="0" smtClean="0">
                <a:solidFill>
                  <a:schemeClr val="accent5">
                    <a:lumMod val="75000"/>
                  </a:schemeClr>
                </a:solidFill>
              </a:rPr>
              <a:t>?      </a:t>
            </a:r>
          </a:p>
          <a:p>
            <a:pPr marL="342900" indent="-342900">
              <a:lnSpc>
                <a:spcPct val="150000"/>
              </a:lnSpc>
              <a:buFont typeface="Arial" panose="020B0604020202020204" pitchFamily="34" charset="0"/>
              <a:buChar char="•"/>
            </a:pPr>
            <a:r>
              <a:rPr lang="de-DE" sz="2400" b="1" dirty="0" smtClean="0">
                <a:solidFill>
                  <a:schemeClr val="accent5">
                    <a:lumMod val="75000"/>
                  </a:schemeClr>
                </a:solidFill>
              </a:rPr>
              <a:t>Luftverschmutzung? </a:t>
            </a:r>
            <a:r>
              <a:rPr lang="de-DE" sz="2400" dirty="0"/>
              <a:t/>
            </a:r>
            <a:br>
              <a:rPr lang="de-DE" sz="2400" dirty="0"/>
            </a:br>
            <a:r>
              <a:rPr lang="de-DE" sz="2400" b="1" dirty="0">
                <a:solidFill>
                  <a:schemeClr val="accent5">
                    <a:lumMod val="75000"/>
                  </a:schemeClr>
                </a:solidFill>
              </a:rPr>
              <a:t>langfristige Kosten</a:t>
            </a:r>
            <a:r>
              <a:rPr lang="de-DE" sz="2400" b="1" dirty="0" smtClean="0">
                <a:solidFill>
                  <a:schemeClr val="accent5">
                    <a:lumMod val="75000"/>
                  </a:schemeClr>
                </a:solidFill>
              </a:rPr>
              <a:t>?         </a:t>
            </a:r>
          </a:p>
          <a:p>
            <a:pPr marL="342900" indent="-342900">
              <a:lnSpc>
                <a:spcPct val="150000"/>
              </a:lnSpc>
              <a:buFont typeface="Arial" panose="020B0604020202020204" pitchFamily="34" charset="0"/>
              <a:buChar char="•"/>
            </a:pPr>
            <a:r>
              <a:rPr lang="de-DE" sz="2400" b="1" dirty="0" smtClean="0">
                <a:solidFill>
                  <a:schemeClr val="accent5">
                    <a:lumMod val="75000"/>
                  </a:schemeClr>
                </a:solidFill>
              </a:rPr>
              <a:t>Garantien </a:t>
            </a:r>
            <a:r>
              <a:rPr lang="de-DE" sz="2400" b="1" dirty="0">
                <a:solidFill>
                  <a:schemeClr val="accent5">
                    <a:lumMod val="75000"/>
                  </a:schemeClr>
                </a:solidFill>
              </a:rPr>
              <a:t>für aktuelle </a:t>
            </a:r>
            <a:r>
              <a:rPr lang="de-DE" sz="2400" b="1" dirty="0" smtClean="0">
                <a:solidFill>
                  <a:schemeClr val="accent5">
                    <a:lumMod val="75000"/>
                  </a:schemeClr>
                </a:solidFill>
              </a:rPr>
              <a:t>Kosten-Angebote? </a:t>
            </a:r>
            <a:r>
              <a:rPr lang="de-DE" sz="2400" b="1" dirty="0">
                <a:solidFill>
                  <a:schemeClr val="accent5">
                    <a:lumMod val="75000"/>
                  </a:schemeClr>
                </a:solidFill>
              </a:rPr>
              <a:t>………</a:t>
            </a:r>
            <a:endParaRPr lang="de-DE" sz="2400" dirty="0">
              <a:solidFill>
                <a:srgbClr val="000000"/>
              </a:solidFill>
              <a:latin typeface="Arial"/>
            </a:endParaRPr>
          </a:p>
        </p:txBody>
      </p:sp>
      <p:sp>
        <p:nvSpPr>
          <p:cNvPr id="4" name="Textfeld 3"/>
          <p:cNvSpPr txBox="1"/>
          <p:nvPr/>
        </p:nvSpPr>
        <p:spPr>
          <a:xfrm>
            <a:off x="8728914" y="5534561"/>
            <a:ext cx="3463086" cy="1323439"/>
          </a:xfrm>
          <a:prstGeom prst="rect">
            <a:avLst/>
          </a:prstGeom>
          <a:solidFill>
            <a:srgbClr val="FFC000"/>
          </a:solidFill>
        </p:spPr>
        <p:txBody>
          <a:bodyPr wrap="square" rtlCol="0">
            <a:spAutoFit/>
          </a:bodyPr>
          <a:lstStyle/>
          <a:p>
            <a:r>
              <a:rPr lang="de-DE" sz="1600" dirty="0" smtClean="0"/>
              <a:t>Sie können eine kostenlose Wärmepumpen-Beratung des </a:t>
            </a:r>
            <a:r>
              <a:rPr lang="de-DE" sz="1600" dirty="0"/>
              <a:t>Vereins </a:t>
            </a:r>
            <a:r>
              <a:rPr lang="de-DE" sz="1600" dirty="0" err="1"/>
              <a:t>EnergiewendeER</a:t>
            </a:r>
            <a:r>
              <a:rPr lang="de-DE" sz="1600" dirty="0"/>
              <a:t>(H)langen</a:t>
            </a:r>
            <a:r>
              <a:rPr lang="de-DE" sz="1600" dirty="0" smtClean="0"/>
              <a:t> über Umweltamt oder Landratsamt beantragen</a:t>
            </a:r>
            <a:endParaRPr lang="de-DE" sz="1600" dirty="0"/>
          </a:p>
        </p:txBody>
      </p:sp>
    </p:spTree>
    <p:extLst>
      <p:ext uri="{BB962C8B-B14F-4D97-AF65-F5344CB8AC3E}">
        <p14:creationId xmlns:p14="http://schemas.microsoft.com/office/powerpoint/2010/main" val="2215213855"/>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feld 1"/>
          <p:cNvSpPr txBox="1"/>
          <p:nvPr/>
        </p:nvSpPr>
        <p:spPr>
          <a:xfrm>
            <a:off x="448714" y="1671965"/>
            <a:ext cx="11079335" cy="4524315"/>
          </a:xfrm>
          <a:prstGeom prst="rect">
            <a:avLst/>
          </a:prstGeom>
          <a:solidFill>
            <a:srgbClr val="FFC000"/>
          </a:solidFill>
        </p:spPr>
        <p:txBody>
          <a:bodyPr wrap="square" rtlCol="0">
            <a:spAutoFit/>
          </a:bodyPr>
          <a:lstStyle/>
          <a:p>
            <a:r>
              <a:rPr lang="de-DE" sz="3600" dirty="0" smtClean="0"/>
              <a:t>  </a:t>
            </a:r>
            <a:br>
              <a:rPr lang="de-DE" sz="3600" dirty="0" smtClean="0"/>
            </a:br>
            <a:r>
              <a:rPr lang="de-DE" sz="3600" dirty="0" smtClean="0"/>
              <a:t>  Vorrang sollte die dezentrale, direkt bei/in den Gebäuden</a:t>
            </a:r>
            <a:br>
              <a:rPr lang="de-DE" sz="3600" dirty="0" smtClean="0"/>
            </a:br>
            <a:r>
              <a:rPr lang="de-DE" sz="3600" dirty="0" smtClean="0"/>
              <a:t>  installierte Wärmepumpe haben, für beste Effizient</a:t>
            </a:r>
            <a:endParaRPr lang="de-DE" sz="3600" dirty="0"/>
          </a:p>
          <a:p>
            <a:r>
              <a:rPr lang="de-DE" sz="3600" dirty="0" smtClean="0"/>
              <a:t>  und geringste Erdarbeiten, </a:t>
            </a:r>
            <a:br>
              <a:rPr lang="de-DE" sz="3600" dirty="0" smtClean="0"/>
            </a:br>
            <a:r>
              <a:rPr lang="de-DE" sz="3600" dirty="0" smtClean="0"/>
              <a:t>  Wärmenetze nur in Ausnahmefällen! </a:t>
            </a:r>
            <a:br>
              <a:rPr lang="de-DE" sz="3600" dirty="0" smtClean="0"/>
            </a:br>
            <a:r>
              <a:rPr lang="de-DE" sz="3600" dirty="0" smtClean="0"/>
              <a:t/>
            </a:r>
            <a:br>
              <a:rPr lang="de-DE" sz="3600" dirty="0" smtClean="0"/>
            </a:br>
            <a:r>
              <a:rPr lang="de-DE" sz="3600" dirty="0" smtClean="0"/>
              <a:t>         </a:t>
            </a:r>
            <a:r>
              <a:rPr lang="de-DE" sz="3600" b="1" dirty="0" smtClean="0"/>
              <a:t>Vielen Dank für Ihre Aufmerksamkeit</a:t>
            </a:r>
            <a:br>
              <a:rPr lang="de-DE" sz="3600" b="1" dirty="0" smtClean="0"/>
            </a:br>
            <a:endParaRPr lang="de-DE" sz="3600" b="1" dirty="0" smtClean="0"/>
          </a:p>
        </p:txBody>
      </p:sp>
      <p:sp>
        <p:nvSpPr>
          <p:cNvPr id="4" name="Textfeld 3"/>
          <p:cNvSpPr txBox="1"/>
          <p:nvPr/>
        </p:nvSpPr>
        <p:spPr>
          <a:xfrm>
            <a:off x="8728914" y="5534561"/>
            <a:ext cx="3463086" cy="1323439"/>
          </a:xfrm>
          <a:prstGeom prst="rect">
            <a:avLst/>
          </a:prstGeom>
          <a:solidFill>
            <a:srgbClr val="FFC000"/>
          </a:solidFill>
        </p:spPr>
        <p:txBody>
          <a:bodyPr wrap="square" rtlCol="0">
            <a:spAutoFit/>
          </a:bodyPr>
          <a:lstStyle/>
          <a:p>
            <a:r>
              <a:rPr lang="de-DE" sz="1600" dirty="0" smtClean="0"/>
              <a:t>Sie können eine kostenlose Wärmepumpen-Beratung des </a:t>
            </a:r>
            <a:r>
              <a:rPr lang="de-DE" sz="1600" dirty="0"/>
              <a:t>Vereins </a:t>
            </a:r>
            <a:r>
              <a:rPr lang="de-DE" sz="1600" dirty="0" err="1"/>
              <a:t>EnergiewendeER</a:t>
            </a:r>
            <a:r>
              <a:rPr lang="de-DE" sz="1600" dirty="0"/>
              <a:t>(H)langen</a:t>
            </a:r>
            <a:r>
              <a:rPr lang="de-DE" sz="1600" dirty="0" smtClean="0"/>
              <a:t> über Umweltamt oder Landratsamt beantragen</a:t>
            </a:r>
            <a:endParaRPr lang="de-DE" sz="1600" dirty="0"/>
          </a:p>
        </p:txBody>
      </p:sp>
      <p:sp>
        <p:nvSpPr>
          <p:cNvPr id="5" name="Textfeld 4"/>
          <p:cNvSpPr txBox="1"/>
          <p:nvPr/>
        </p:nvSpPr>
        <p:spPr>
          <a:xfrm>
            <a:off x="4524866" y="527901"/>
            <a:ext cx="2375555" cy="584775"/>
          </a:xfrm>
          <a:prstGeom prst="rect">
            <a:avLst/>
          </a:prstGeom>
          <a:noFill/>
        </p:spPr>
        <p:txBody>
          <a:bodyPr wrap="square" rtlCol="0">
            <a:spAutoFit/>
          </a:bodyPr>
          <a:lstStyle/>
          <a:p>
            <a:r>
              <a:rPr lang="de-DE" sz="3200" dirty="0" smtClean="0"/>
              <a:t>Resümee: </a:t>
            </a:r>
            <a:endParaRPr lang="de-DE" sz="3200" dirty="0"/>
          </a:p>
        </p:txBody>
      </p:sp>
    </p:spTree>
    <p:extLst>
      <p:ext uri="{BB962C8B-B14F-4D97-AF65-F5344CB8AC3E}">
        <p14:creationId xmlns:p14="http://schemas.microsoft.com/office/powerpoint/2010/main" val="2517617140"/>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p:cNvSpPr txBox="1"/>
          <p:nvPr/>
        </p:nvSpPr>
        <p:spPr>
          <a:xfrm>
            <a:off x="75414" y="160256"/>
            <a:ext cx="3374796" cy="369332"/>
          </a:xfrm>
          <a:prstGeom prst="rect">
            <a:avLst/>
          </a:prstGeom>
          <a:noFill/>
        </p:spPr>
        <p:txBody>
          <a:bodyPr wrap="square" rtlCol="0">
            <a:spAutoFit/>
          </a:bodyPr>
          <a:lstStyle/>
          <a:p>
            <a:r>
              <a:rPr lang="de-DE" dirty="0" smtClean="0"/>
              <a:t>Einige Links zum Thema Holz</a:t>
            </a:r>
            <a:endParaRPr lang="de-DE" dirty="0"/>
          </a:p>
        </p:txBody>
      </p:sp>
      <p:sp>
        <p:nvSpPr>
          <p:cNvPr id="6" name="Textfeld 5"/>
          <p:cNvSpPr txBox="1"/>
          <p:nvPr/>
        </p:nvSpPr>
        <p:spPr>
          <a:xfrm>
            <a:off x="169682" y="648156"/>
            <a:ext cx="11877774" cy="6032421"/>
          </a:xfrm>
          <a:prstGeom prst="rect">
            <a:avLst/>
          </a:prstGeom>
          <a:noFill/>
        </p:spPr>
        <p:txBody>
          <a:bodyPr wrap="square" rtlCol="0">
            <a:spAutoFit/>
          </a:bodyPr>
          <a:lstStyle/>
          <a:p>
            <a:r>
              <a:rPr lang="de-DE" dirty="0" err="1"/>
              <a:t>Nabu</a:t>
            </a:r>
            <a:r>
              <a:rPr lang="de-DE" dirty="0"/>
              <a:t>: </a:t>
            </a:r>
            <a:br>
              <a:rPr lang="de-DE" dirty="0"/>
            </a:br>
            <a:r>
              <a:rPr lang="de-DE" u="sng" dirty="0">
                <a:hlinkClick r:id="rId2"/>
              </a:rPr>
              <a:t>https://www.nabu.de/umwelt-und-ressourcen/oekologisch-leben/bauen-und-wohnen/27138.html</a:t>
            </a:r>
            <a:endParaRPr lang="de-DE" dirty="0"/>
          </a:p>
          <a:p>
            <a:r>
              <a:rPr lang="de-DE" dirty="0"/>
              <a:t>UBA:</a:t>
            </a:r>
            <a:br>
              <a:rPr lang="de-DE" dirty="0"/>
            </a:br>
            <a:r>
              <a:rPr lang="de-DE" u="sng" dirty="0">
                <a:hlinkClick r:id="rId3"/>
              </a:rPr>
              <a:t>https://www.bundesumweltministerium.de/heizen-mit-holz/umwelt/klimaauswirkungen-von-heizen-mit-holz</a:t>
            </a:r>
            <a:r>
              <a:rPr lang="de-DE" dirty="0"/>
              <a:t> </a:t>
            </a:r>
          </a:p>
          <a:p>
            <a:r>
              <a:rPr lang="de-DE" dirty="0"/>
              <a:t>Beispiel WWF schon von 2022:  </a:t>
            </a:r>
            <a:br>
              <a:rPr lang="de-DE" dirty="0"/>
            </a:br>
            <a:r>
              <a:rPr lang="de-DE" u="sng" dirty="0">
                <a:hlinkClick r:id="rId4"/>
              </a:rPr>
              <a:t>https://www.wwf.de/themen-projekte/waelder/wald-und-klima/wie-holzverbrennung-den-klimawandel-befeuert</a:t>
            </a:r>
            <a:r>
              <a:rPr lang="de-DE" dirty="0"/>
              <a:t/>
            </a:r>
            <a:br>
              <a:rPr lang="de-DE" dirty="0"/>
            </a:br>
            <a:r>
              <a:rPr lang="de-DE" dirty="0" smtClean="0"/>
              <a:t>Interessant- </a:t>
            </a:r>
            <a:r>
              <a:rPr lang="de-DE" dirty="0"/>
              <a:t>vom Umweltamt in Erlangen:</a:t>
            </a:r>
            <a:br>
              <a:rPr lang="de-DE" dirty="0"/>
            </a:br>
            <a:r>
              <a:rPr lang="de-DE" u="sng" dirty="0">
                <a:hlinkClick r:id="rId5"/>
              </a:rPr>
              <a:t>https://ratsinfo.erlangen.de/vo0050.asp?__kvonr=2136779</a:t>
            </a:r>
            <a:endParaRPr lang="de-DE" dirty="0"/>
          </a:p>
          <a:p>
            <a:r>
              <a:rPr lang="de-DE" dirty="0"/>
              <a:t> </a:t>
            </a:r>
          </a:p>
          <a:p>
            <a:r>
              <a:rPr lang="de-DE" sz="1600" dirty="0"/>
              <a:t>Bei Feinstaub wird immer die Einhaltung der Vorschriften vorgeschoben, diese sind aber bei </a:t>
            </a:r>
            <a:r>
              <a:rPr lang="de-DE" sz="1600" dirty="0" smtClean="0"/>
              <a:t>den Novellierungen (</a:t>
            </a:r>
            <a:r>
              <a:rPr lang="de-DE" sz="1600" dirty="0" err="1" smtClean="0"/>
              <a:t>i.W</a:t>
            </a:r>
            <a:r>
              <a:rPr lang="de-DE" sz="1600" dirty="0"/>
              <a:t>. </a:t>
            </a:r>
            <a:r>
              <a:rPr lang="de-DE" sz="1600" dirty="0" smtClean="0"/>
              <a:t>ursprünglich durch </a:t>
            </a:r>
            <a:r>
              <a:rPr lang="de-DE" sz="1600" dirty="0"/>
              <a:t>Herrn </a:t>
            </a:r>
            <a:r>
              <a:rPr lang="de-DE" sz="1600" dirty="0" smtClean="0"/>
              <a:t>Seehofer) </a:t>
            </a:r>
            <a:r>
              <a:rPr lang="de-DE" sz="1600" dirty="0"/>
              <a:t>stark verwässert worden, so dass z.B. für Hackschnitzelanlagen ein Grenzwert von 20mg/qm Abgas gilt.</a:t>
            </a:r>
            <a:br>
              <a:rPr lang="de-DE" sz="1600" dirty="0"/>
            </a:br>
            <a:r>
              <a:rPr lang="de-DE" sz="1600" dirty="0"/>
              <a:t>(Die ESTW hatten schon vor Jahrzehnten ihre Kohleheizung auf 1 mg/qm reduziert!)</a:t>
            </a:r>
          </a:p>
          <a:p>
            <a:r>
              <a:rPr lang="de-DE" sz="1600" dirty="0"/>
              <a:t>Der entsprechend max. Wert für Ölheizungen beträgt seit vielen Jahren schon Rußwert 1, umgerechnet sind das 200 x weniger, in der Praxis aber noch viel geringer.</a:t>
            </a:r>
          </a:p>
          <a:p>
            <a:r>
              <a:rPr lang="de-DE" sz="1600" dirty="0"/>
              <a:t>Dazu kommt der Unsinn mit der Messung der Partikelmasse, wie er sogar bei den KFZ seit Euro 6 durch eine max. Zahl von Partikeln ergänzt wird. Das ist bei Heizungen entgegen den Bemühungen der WHO noch nicht eingeführt.</a:t>
            </a:r>
          </a:p>
          <a:p>
            <a:r>
              <a:rPr lang="de-DE" sz="1600" dirty="0"/>
              <a:t>Gerade bei Holzheizungen entstehen aber eine Menge besonders feiner Partikel deutlich unter 2,5 </a:t>
            </a:r>
            <a:r>
              <a:rPr lang="de-DE" sz="1600" dirty="0" err="1"/>
              <a:t>ҷm</a:t>
            </a:r>
            <a:r>
              <a:rPr lang="de-DE" sz="1600" dirty="0"/>
              <a:t>, die lungengängig sind und im Blutkreislauf verbleiben.</a:t>
            </a:r>
          </a:p>
          <a:p>
            <a:r>
              <a:rPr lang="de-DE" sz="1600" dirty="0"/>
              <a:t>Die bei Holzverbrennungsanlage notwendigen Filter zeigen </a:t>
            </a:r>
            <a:r>
              <a:rPr lang="de-DE" sz="1600" dirty="0" smtClean="0"/>
              <a:t>leider </a:t>
            </a:r>
            <a:r>
              <a:rPr lang="de-DE" sz="1600" dirty="0"/>
              <a:t>unabhängig vom Prinzip eine zu feinen Partikeln hin immer geringere Wirkung.</a:t>
            </a:r>
          </a:p>
          <a:p>
            <a:r>
              <a:rPr lang="de-DE" sz="1600" dirty="0"/>
              <a:t>Eine alarmierende Untersuchung dazu hat die Uni Rostock und auch früher schon die Leopoldina dazu gemacht:</a:t>
            </a:r>
            <a:br>
              <a:rPr lang="de-DE" sz="1600" dirty="0"/>
            </a:br>
            <a:r>
              <a:rPr lang="de-DE" sz="1600" u="sng" dirty="0">
                <a:hlinkClick r:id="rId6"/>
              </a:rPr>
              <a:t>https://www.tagesschau.de/wirtschaft/energie/kaminofen-101.html</a:t>
            </a:r>
            <a:r>
              <a:rPr lang="de-DE" sz="1600" dirty="0"/>
              <a:t> </a:t>
            </a:r>
          </a:p>
          <a:p>
            <a:r>
              <a:rPr lang="de-DE" sz="1600" dirty="0"/>
              <a:t>Von den anderen, sehr gefährlichen Luftschadstoffen wie z.B. polyzyklischen Aromaten usw. wird überhaupt nicht gesprochen.</a:t>
            </a:r>
          </a:p>
        </p:txBody>
      </p:sp>
    </p:spTree>
    <p:extLst>
      <p:ext uri="{BB962C8B-B14F-4D97-AF65-F5344CB8AC3E}">
        <p14:creationId xmlns:p14="http://schemas.microsoft.com/office/powerpoint/2010/main" val="1073723276"/>
      </p:ext>
    </p:extLst>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timing>
    <p:tnLst>
      <p:par>
        <p:cTn id="1" dur="indefinite" restart="never" nodeType="tmRoot"/>
      </p:par>
    </p:tnLst>
  </p:timing>
</p:sld>
</file>

<file path=ppt/theme/theme1.xml><?xml version="1.0" encoding="utf-8"?>
<a:theme xmlns:a="http://schemas.openxmlformats.org/drawingml/2006/main"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Elements>
  <a:objectDefaults/>
  <a:extraClrScheme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3275</Words>
  <Application>Microsoft Office PowerPoint</Application>
  <PresentationFormat>Breitbild</PresentationFormat>
  <Paragraphs>379</Paragraphs>
  <Slides>35</Slides>
  <Notes>3</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35</vt:i4>
      </vt:variant>
    </vt:vector>
  </HeadingPairs>
  <TitlesOfParts>
    <vt:vector size="42" baseType="lpstr">
      <vt:lpstr>Arial</vt:lpstr>
      <vt:lpstr>Calibri</vt:lpstr>
      <vt:lpstr>Calibri Light</vt:lpstr>
      <vt:lpstr>Symbol</vt:lpstr>
      <vt:lpstr>Times New Roman</vt:lpstr>
      <vt:lpstr>Wingdings</vt:lpstr>
      <vt:lpstr>Office</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subject/>
  <dc:creator>Win7 Pro x64</dc:creator>
  <dc:description/>
  <cp:lastModifiedBy>Win7 Pro x64</cp:lastModifiedBy>
  <cp:revision>407</cp:revision>
  <dcterms:created xsi:type="dcterms:W3CDTF">2026-02-24T16:15:19Z</dcterms:created>
  <dcterms:modified xsi:type="dcterms:W3CDTF">2026-09-24T07:10:02Z</dcterms:modified>
  <dc:language>de-DE</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MClips">
    <vt:i4>2</vt:i4>
  </property>
  <property fmtid="{D5CDD505-2E9C-101B-9397-08002B2CF9AE}" pid="3" name="PresentationFormat">
    <vt:lpwstr>Breitbild</vt:lpwstr>
  </property>
  <property fmtid="{D5CDD505-2E9C-101B-9397-08002B2CF9AE}" pid="4" name="Slides">
    <vt:i4>42</vt:i4>
  </property>
</Properties>
</file>